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4"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50" d="100"/>
          <a:sy n="150"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721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APERTURA (2 min). Dar la bienvenida y explicar el enfoque: hoy no vamos a aprender una herramienta, vamos a ver qué se puede DELEGAR. Frase clave: 'Hoy les muestro cosas que probablemente no sabían que podían pedirle a una IA.' Aclarar que no hace falta anotar nada: las diapositivas quedan y lo importante es que se lleven curiosidad.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ROMPEHIELOS (3 min). Hacé la pregunta en voz alta y dejá que 3 o 4 personas contesten. No expliques nada todavía. Anotá en un papel o pizarra lo que dicen: al final de la charla volvés a esas tareas y las convertís en pedidos concretos. Esto engancha porque la charla deja de ser 'de la IA' y pasa a ser 'de mi trabajo'.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CONCEPTO CENTRAL (3 min). Explicá con tus palabras: hasta ahora, cuando usábamos IA, la usábamos como un buscador que conversa: preguntábamos y copiábamos la respuesta. Nosotras éramos el puente entre el mail, el calendario, los archivos, el Excel, Canva. Ahora la IA puede ser ese puente: le das un objetivo y ella lee, busca, compara, analiza, ejecuta y te avisa. Esa es la diferencia entre 'preguntarle' y 'delegarle'.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MAPA DE LA CHARLA (1 min). Mostrá que van a ver 10 capacidades, no 100 ejemplos. Decí: 'No importa qué herramienta usen; primero quiero que vean qué se puede pedir'. Al final de la charla, si querés, comentá qué herramientas hacen cada cosa (ver diapositiva de cuidados: algunas funciones dependen de la herramienta y del plan).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EN VIVO SI PODÉS (3 min). Si tenés el mail conectado, hacé el primer pedido con una palabra real de tu bandeja ('factura', 'vencimiento', 'pedido'). Si no podés conectarlo en el momento, mostrá una captura o contá el caso. Mensaje que tienen que llevarse: la IA no solo redacta mails, puede LEER tu bandeja y decirte qué importa. Recordá aclarar que ella pide permiso para acceder a tu mail y que vos elegís qué conectar.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No se trata de 'qué tengo hoy'. Se trata de pedirle que ENCUENTRE huecos, AGENDE y ARME la agenda. Lo más potente es el último ejemplo: cruzar mail con calendario. Ahí se dan cuenta de que las herramientas 'conversan' entre sí. Buena pregunta para el público: '¿A quién le pasa que pierde media hora coordinando un horario por mensaje?'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MOMENTO 'WOW' (4 min). Contá tu propia experiencia: cuando le pediste que te organice un viaje y además revise eventos en la zona, fue el momento en que dimensionaste el potencial. Si podés, hacé la demo en vivo con un destino que el grupo elija: la IA abre varias búsquedas en paralelo (eventos, clima, hoteles) y después junta todo. Mismo concepto para emprendedoras: 'investigá el mercado, mirá la web de tres competidoras y buscá tendencias, y después compará todo'. Recordá verificar precios y disponibilidad antes de reservar.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Diferencia clave: no es solo subir un archivo al chat, es decirle 'buscá en MI compu'. Cambia la relación con la montaña de archivos que todas tenemos (fotos, PDFs, comprobantes, planillas). Aclarar: esto funciona en las herramientas que se instalan en la computadora y siempre con permiso; vos elegís a qué carpetas puede entrar.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Elegí Canva porque casi todas lo conocen. Insistí: la idea NO es enseñar Canva, es mostrar que la IA puede 'entrar' a otras aplicaciones y hacer cambios ahí. Ejemplo que pega fuerte: cambiar el precio en 20 diseños de una campaña. Aclarar que esto depende de las conexiones (conectores) que tenga disponible la herramienta que usen.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Esta es la demo que más impacta: un mismo material pasa de planilla a informe, a presentación, a web, con pedidos encadenados. Es muchísimo más fuerte que decir 'la IA puede analizar un Excel'. Si podés, llevá una planilla de ventas de ejemplo (aunque sea inventada) y hacé los primeros dos pasos en vivo.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Volvé a la pregunta del principio: '¿Qué hacés todas las semanas que te da fiaca?'. Ahora mostrás que eso se puede programar. La segunda idea es todavía más interesante: 'no me avises siempre, avisame SOLO si pasa X'. Eso es monitoreo por condición: la IA vigila y vos te olvidás. Aclarar que las tareas programadas dependen de la herramienta y del plan.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Este es el ejemplo que todas entienden, sobre todo quienes venden productos: 'cada vez que le pido una imagen tengo que explicarle todo de nuevo, y a veces me deforma la pieza'. Con una regla permanente, la IA ya sabe cómo trabajar con tus fotos: no cambiar forma, tamaño ni proporciones, usar tu logo, respetar tu estilo. Otros ejemplos para las docentes y estudiantes: estructura de informes, tono de escritura. Según la herramienta esto se llama 'instrucciones personalizadas', 'proyectos', 'memoria' o similar.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Idea: no memorizar comandos. Un atajo es una instrucción larga guardada con un nombre corto. Mostrá 5 o 6 que existan en la herramienta que usen y después hacé que cada persona cree UNO propio (por ejemplo /ventas o /posteo). Los ejemplos de esta diapositiva (/clase, /posteo, /precios) son ideas; /identitylock es el atajo que sirve para que no deformen el producto. CHEQUEAR antes de la charla cómo se llaman y cómo se crean en tu herramienta: según el producto se llaman comandos, skills, instrucciones guardadas o similares.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Tres ideas rápidas de configuración. (1) Pensar más: cuándo conviene pedirle que razone antes de responder. (2) De 'decime cómo hacerlo' a 'hacelo': el salto del chat al agente. (3) Voz: hacé una demo corta hablándole en vez de escribir, con algo cotidiano ('organizame la semana', 'quiero preparar un viaje'). Para el público general la voz es lo que más los convence de que se parece a un asistente.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Cierre responsable, sin asustar. Lo más importante: la IA es una gran asistente, pero la decisión y la revisión son tuyas. Insistí en no compartir datos sensibles y en dar permisos de a poco. Y aclará que no todas las herramientas ni todos los planes tienen todas las funciones que vimos (conectar el mail, tareas programadas, acceso a la compu): conviene chequear qué tiene la herramienta que usen.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(3 min). Volvé a las tareas que anotaste al principio y elegí 2 o 3 para convertirlas en pedidos concretos entre todas. Dejá el desafío: elegir UNA tarea, pedirla con detalle (contexto + qué querés + formato) y guardar lo que funcionó como regla o atajo. Invitá a armar un grupo de WhatsApp para compartir lo que van probando. Abrí preguntas.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C6758-45D9-BF19-476B-7DC8C2726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534B0-CAAF-DCBA-F4D6-8FBC1491C8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CF4DFB-7BF4-ED09-1201-70B1BBCAFD2F}"/>
              </a:ext>
            </a:extLst>
          </p:cNvPr>
          <p:cNvSpPr>
            <a:spLocks noGrp="1"/>
          </p:cNvSpPr>
          <p:nvPr>
            <p:ph type="body" idx="1"/>
          </p:nvPr>
        </p:nvSpPr>
        <p:spPr/>
        <p:txBody>
          <a:bodyPr/>
          <a:lstStyle/>
          <a:p>
            <a:r>
              <a:rPr lang="en-US" dirty="0"/>
              <a:t>2 min. Cierre responsable, sin asustar. Lo más importante: la IA es una gran asistente, pero la decisión y la revisión son tuyas. Insistí en no compartir datos sensibles y en dar permisos de a poco. Y aclará que no todas las herramientas ni todos los planes tienen todas las funciones que vimos (conectar el mail, tareas programadas, acceso a la compu): conviene chequear qué tiene la herramienta que usen.</a:t>
            </a:r>
          </a:p>
        </p:txBody>
      </p:sp>
      <p:sp>
        <p:nvSpPr>
          <p:cNvPr id="4" name="Slide Number Placeholder 3">
            <a:extLst>
              <a:ext uri="{FF2B5EF4-FFF2-40B4-BE49-F238E27FC236}">
                <a16:creationId xmlns:a16="http://schemas.microsoft.com/office/drawing/2014/main" id="{31F843FB-C21B-7AC3-06B0-8010F53DFA05}"/>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184880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4.png"/><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9.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12.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29.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9.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1B4A"/>
        </a:solidFill>
        <a:effectLst/>
      </p:bgPr>
    </p:bg>
    <p:spTree>
      <p:nvGrpSpPr>
        <p:cNvPr id="1" name=""/>
        <p:cNvGrpSpPr/>
        <p:nvPr/>
      </p:nvGrpSpPr>
      <p:grpSpPr>
        <a:xfrm>
          <a:off x="0" y="0"/>
          <a:ext cx="0" cy="0"/>
          <a:chOff x="0" y="0"/>
          <a:chExt cx="0" cy="0"/>
        </a:xfrm>
      </p:grpSpPr>
      <p:sp>
        <p:nvSpPr>
          <p:cNvPr id="2" name="Text 0"/>
          <p:cNvSpPr txBox="1"/>
          <p:nvPr/>
        </p:nvSpPr>
        <p:spPr>
          <a:xfrm>
            <a:off x="548640" y="731520"/>
            <a:ext cx="5120640" cy="274320"/>
          </a:xfrm>
          <a:prstGeom prst="rect">
            <a:avLst/>
          </a:prstGeom>
          <a:noFill/>
          <a:ln/>
        </p:spPr>
        <p:txBody>
          <a:bodyPr wrap="square" lIns="0" tIns="0" rIns="0" bIns="0" rtlCol="0" anchor="t"/>
          <a:lstStyle/>
          <a:p>
            <a:pPr marL="0" indent="0">
              <a:buNone/>
            </a:pPr>
            <a:r>
              <a:rPr lang="en-US" sz="1200" b="1" kern="0" spc="300" dirty="0">
                <a:solidFill>
                  <a:srgbClr val="FFC857"/>
                </a:solidFill>
                <a:latin typeface="Calibri" pitchFamily="34" charset="0"/>
                <a:ea typeface="Calibri" pitchFamily="34" charset="-122"/>
                <a:cs typeface="Calibri" pitchFamily="34" charset="-120"/>
              </a:rPr>
              <a:t>IA PARA EL TRABAJO DE TODOS LOS DÍAS</a:t>
            </a:r>
            <a:endParaRPr lang="en-US" sz="1200" dirty="0"/>
          </a:p>
        </p:txBody>
      </p:sp>
      <p:sp>
        <p:nvSpPr>
          <p:cNvPr id="3" name="Text 1"/>
          <p:cNvSpPr txBox="1"/>
          <p:nvPr/>
        </p:nvSpPr>
        <p:spPr>
          <a:xfrm>
            <a:off x="548640" y="1188720"/>
            <a:ext cx="5120640" cy="2377440"/>
          </a:xfrm>
          <a:prstGeom prst="rect">
            <a:avLst/>
          </a:prstGeom>
          <a:noFill/>
          <a:ln/>
        </p:spPr>
        <p:txBody>
          <a:bodyPr wrap="square" lIns="0" tIns="0" rIns="0" bIns="0" rtlCol="0" anchor="t"/>
          <a:lstStyle/>
          <a:p>
            <a:pPr marL="0" indent="0">
              <a:buNone/>
            </a:pPr>
            <a:r>
              <a:rPr lang="en-US" sz="3600" b="1" dirty="0">
                <a:solidFill>
                  <a:srgbClr val="FFFFFF"/>
                </a:solidFill>
                <a:latin typeface="Cambria" pitchFamily="34" charset="0"/>
                <a:ea typeface="Cambria" pitchFamily="34" charset="-122"/>
                <a:cs typeface="Cambria" pitchFamily="34" charset="-120"/>
              </a:rPr>
              <a:t>No es preguntarle</a:t>
            </a:r>
            <a:endParaRPr lang="en-US" sz="3600" dirty="0"/>
          </a:p>
          <a:p>
            <a:pPr marL="0" indent="0">
              <a:buNone/>
            </a:pPr>
            <a:r>
              <a:rPr lang="en-US" sz="3600" b="1" dirty="0">
                <a:solidFill>
                  <a:srgbClr val="FFFFFF"/>
                </a:solidFill>
                <a:latin typeface="Cambria" pitchFamily="34" charset="0"/>
                <a:ea typeface="Cambria" pitchFamily="34" charset="-122"/>
                <a:cs typeface="Cambria" pitchFamily="34" charset="-120"/>
              </a:rPr>
              <a:t>a la IA.</a:t>
            </a:r>
            <a:endParaRPr lang="en-US" sz="3600" dirty="0"/>
          </a:p>
          <a:p>
            <a:pPr marL="0" indent="0">
              <a:buNone/>
            </a:pPr>
            <a:r>
              <a:rPr lang="en-US" sz="3600" b="1" dirty="0">
                <a:solidFill>
                  <a:srgbClr val="FF5A6E"/>
                </a:solidFill>
                <a:latin typeface="Cambria" pitchFamily="34" charset="0"/>
                <a:ea typeface="Cambria" pitchFamily="34" charset="-122"/>
                <a:cs typeface="Cambria" pitchFamily="34" charset="-120"/>
              </a:rPr>
              <a:t>Es delegarle trabajo.</a:t>
            </a:r>
            <a:endParaRPr lang="en-US" sz="3600" dirty="0"/>
          </a:p>
        </p:txBody>
      </p:sp>
      <p:sp>
        <p:nvSpPr>
          <p:cNvPr id="4" name="Text 2"/>
          <p:cNvSpPr txBox="1"/>
          <p:nvPr/>
        </p:nvSpPr>
        <p:spPr>
          <a:xfrm>
            <a:off x="548640" y="3657600"/>
            <a:ext cx="4846320" cy="731520"/>
          </a:xfrm>
          <a:prstGeom prst="rect">
            <a:avLst/>
          </a:prstGeom>
          <a:noFill/>
          <a:ln/>
        </p:spPr>
        <p:txBody>
          <a:bodyPr wrap="square" lIns="0" tIns="0" rIns="0" bIns="0" rtlCol="0" anchor="t"/>
          <a:lstStyle/>
          <a:p>
            <a:pPr marL="0" indent="0">
              <a:buNone/>
            </a:pPr>
            <a:r>
              <a:rPr lang="en-US" sz="1700" dirty="0">
                <a:solidFill>
                  <a:srgbClr val="D9CCF2"/>
                </a:solidFill>
                <a:latin typeface="Calibri" pitchFamily="34" charset="0"/>
                <a:ea typeface="Calibri" pitchFamily="34" charset="-122"/>
                <a:cs typeface="Calibri" pitchFamily="34" charset="-120"/>
              </a:rPr>
              <a:t>10 cosas que probablemente no sabías que podías pedirle</a:t>
            </a:r>
            <a:endParaRPr lang="en-US" sz="1700" dirty="0"/>
          </a:p>
        </p:txBody>
      </p:sp>
      <p:sp>
        <p:nvSpPr>
          <p:cNvPr id="5" name="Shape 3"/>
          <p:cNvSpPr/>
          <p:nvPr/>
        </p:nvSpPr>
        <p:spPr>
          <a:xfrm>
            <a:off x="5943600" y="1325880"/>
            <a:ext cx="2377440" cy="2377440"/>
          </a:xfrm>
          <a:prstGeom prst="ellipse">
            <a:avLst/>
          </a:prstGeom>
          <a:solidFill>
            <a:srgbClr val="FF5A6E"/>
          </a:solidFill>
          <a:ln w="9525">
            <a:solidFill>
              <a:srgbClr val="FF5A6E"/>
            </a:solidFill>
            <a:prstDash val="solid"/>
          </a:ln>
        </p:spPr>
      </p:sp>
      <p:pic>
        <p:nvPicPr>
          <p:cNvPr id="6" name="Image 0" descr="preencoded.png"/>
          <p:cNvPicPr>
            <a:picLocks noChangeAspect="1"/>
          </p:cNvPicPr>
          <p:nvPr/>
        </p:nvPicPr>
        <p:blipFill>
          <a:blip r:embed="rId3"/>
          <a:stretch>
            <a:fillRect/>
          </a:stretch>
        </p:blipFill>
        <p:spPr>
          <a:xfrm>
            <a:off x="6583680" y="1965960"/>
            <a:ext cx="1097280" cy="1097280"/>
          </a:xfrm>
          <a:prstGeom prst="rect">
            <a:avLst/>
          </a:prstGeom>
        </p:spPr>
      </p:pic>
      <p:sp>
        <p:nvSpPr>
          <p:cNvPr id="7" name="Shape 4"/>
          <p:cNvSpPr/>
          <p:nvPr/>
        </p:nvSpPr>
        <p:spPr>
          <a:xfrm>
            <a:off x="5486400" y="640080"/>
            <a:ext cx="868680" cy="868680"/>
          </a:xfrm>
          <a:prstGeom prst="ellipse">
            <a:avLst/>
          </a:prstGeom>
          <a:solidFill>
            <a:srgbClr val="FFC857"/>
          </a:solidFill>
          <a:ln w="9525">
            <a:solidFill>
              <a:srgbClr val="FFC857"/>
            </a:solidFill>
            <a:prstDash val="solid"/>
          </a:ln>
        </p:spPr>
      </p:sp>
      <p:pic>
        <p:nvPicPr>
          <p:cNvPr id="8" name="Image 1" descr="preencoded.png"/>
          <p:cNvPicPr>
            <a:picLocks noChangeAspect="1"/>
          </p:cNvPicPr>
          <p:nvPr/>
        </p:nvPicPr>
        <p:blipFill>
          <a:blip r:embed="rId4"/>
          <a:stretch>
            <a:fillRect/>
          </a:stretch>
        </p:blipFill>
        <p:spPr>
          <a:xfrm>
            <a:off x="5703570" y="857250"/>
            <a:ext cx="434340" cy="434340"/>
          </a:xfrm>
          <a:prstGeom prst="rect">
            <a:avLst/>
          </a:prstGeom>
        </p:spPr>
      </p:pic>
      <p:sp>
        <p:nvSpPr>
          <p:cNvPr id="9" name="Shape 5"/>
          <p:cNvSpPr/>
          <p:nvPr/>
        </p:nvSpPr>
        <p:spPr>
          <a:xfrm>
            <a:off x="7589520" y="685800"/>
            <a:ext cx="822960" cy="822960"/>
          </a:xfrm>
          <a:prstGeom prst="ellipse">
            <a:avLst/>
          </a:prstGeom>
          <a:solidFill>
            <a:srgbClr val="4B2E83"/>
          </a:solidFill>
          <a:ln w="9525">
            <a:solidFill>
              <a:srgbClr val="4B2E83"/>
            </a:solidFill>
            <a:prstDash val="solid"/>
          </a:ln>
        </p:spPr>
      </p:sp>
      <p:pic>
        <p:nvPicPr>
          <p:cNvPr id="10" name="Image 2" descr="preencoded.png"/>
          <p:cNvPicPr>
            <a:picLocks noChangeAspect="1"/>
          </p:cNvPicPr>
          <p:nvPr/>
        </p:nvPicPr>
        <p:blipFill>
          <a:blip r:embed="rId5"/>
          <a:stretch>
            <a:fillRect/>
          </a:stretch>
        </p:blipFill>
        <p:spPr>
          <a:xfrm>
            <a:off x="7795260" y="891540"/>
            <a:ext cx="411480" cy="411480"/>
          </a:xfrm>
          <a:prstGeom prst="rect">
            <a:avLst/>
          </a:prstGeom>
        </p:spPr>
      </p:pic>
      <p:sp>
        <p:nvSpPr>
          <p:cNvPr id="11" name="Shape 6"/>
          <p:cNvSpPr/>
          <p:nvPr/>
        </p:nvSpPr>
        <p:spPr>
          <a:xfrm>
            <a:off x="7498080" y="3840480"/>
            <a:ext cx="914400" cy="914400"/>
          </a:xfrm>
          <a:prstGeom prst="ellipse">
            <a:avLst/>
          </a:prstGeom>
          <a:solidFill>
            <a:srgbClr val="FFC857"/>
          </a:solidFill>
          <a:ln w="9525">
            <a:solidFill>
              <a:srgbClr val="FFC857"/>
            </a:solidFill>
            <a:prstDash val="solid"/>
          </a:ln>
        </p:spPr>
      </p:sp>
      <p:pic>
        <p:nvPicPr>
          <p:cNvPr id="12" name="Image 3" descr="preencoded.png"/>
          <p:cNvPicPr>
            <a:picLocks noChangeAspect="1"/>
          </p:cNvPicPr>
          <p:nvPr/>
        </p:nvPicPr>
        <p:blipFill>
          <a:blip r:embed="rId6"/>
          <a:stretch>
            <a:fillRect/>
          </a:stretch>
        </p:blipFill>
        <p:spPr>
          <a:xfrm>
            <a:off x="7726680" y="4069080"/>
            <a:ext cx="457200" cy="457200"/>
          </a:xfrm>
          <a:prstGeom prst="rect">
            <a:avLst/>
          </a:prstGeom>
        </p:spPr>
      </p:pic>
      <p:sp>
        <p:nvSpPr>
          <p:cNvPr id="13" name="Shape 7"/>
          <p:cNvSpPr/>
          <p:nvPr/>
        </p:nvSpPr>
        <p:spPr>
          <a:xfrm>
            <a:off x="5669280" y="3749040"/>
            <a:ext cx="822960" cy="822960"/>
          </a:xfrm>
          <a:prstGeom prst="ellipse">
            <a:avLst/>
          </a:prstGeom>
          <a:solidFill>
            <a:srgbClr val="4B2E83"/>
          </a:solidFill>
          <a:ln w="9525">
            <a:solidFill>
              <a:srgbClr val="4B2E83"/>
            </a:solidFill>
            <a:prstDash val="solid"/>
          </a:ln>
        </p:spPr>
      </p:sp>
      <p:pic>
        <p:nvPicPr>
          <p:cNvPr id="14" name="Image 4" descr="preencoded.png"/>
          <p:cNvPicPr>
            <a:picLocks noChangeAspect="1"/>
          </p:cNvPicPr>
          <p:nvPr/>
        </p:nvPicPr>
        <p:blipFill>
          <a:blip r:embed="rId7"/>
          <a:stretch>
            <a:fillRect/>
          </a:stretch>
        </p:blipFill>
        <p:spPr>
          <a:xfrm>
            <a:off x="5875020" y="3954780"/>
            <a:ext cx="411480" cy="411480"/>
          </a:xfrm>
          <a:prstGeom prst="rect">
            <a:avLst/>
          </a:prstGeom>
        </p:spPr>
      </p:pic>
      <p:pic>
        <p:nvPicPr>
          <p:cNvPr id="22" name="Imagen 21">
            <a:extLst>
              <a:ext uri="{FF2B5EF4-FFF2-40B4-BE49-F238E27FC236}">
                <a16:creationId xmlns:a16="http://schemas.microsoft.com/office/drawing/2014/main" id="{3E5AEF31-B63A-F212-170B-DD5401B8A42A}"/>
              </a:ext>
            </a:extLst>
          </p:cNvPr>
          <p:cNvPicPr>
            <a:picLocks noChangeAspect="1"/>
          </p:cNvPicPr>
          <p:nvPr/>
        </p:nvPicPr>
        <p:blipFill>
          <a:blip r:embed="rId8"/>
          <a:stretch>
            <a:fillRect/>
          </a:stretch>
        </p:blipFill>
        <p:spPr>
          <a:xfrm>
            <a:off x="8120328" y="115439"/>
            <a:ext cx="841691" cy="3116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502920"/>
            <a:ext cx="4754880" cy="4114800"/>
          </a:xfrm>
          <a:prstGeom prst="roundRect">
            <a:avLst>
              <a:gd name="adj" fmla="val 2667"/>
            </a:avLst>
          </a:prstGeom>
          <a:solidFill>
            <a:srgbClr val="2B1B4A"/>
          </a:solidFill>
          <a:ln w="9525">
            <a:solidFill>
              <a:srgbClr val="2B1B4A"/>
            </a:solidFill>
            <a:prstDash val="solid"/>
          </a:ln>
        </p:spPr>
      </p:sp>
      <p:sp>
        <p:nvSpPr>
          <p:cNvPr id="3" name="Text 1"/>
          <p:cNvSpPr txBox="1"/>
          <p:nvPr/>
        </p:nvSpPr>
        <p:spPr>
          <a:xfrm>
            <a:off x="822960" y="868680"/>
            <a:ext cx="4023360" cy="274320"/>
          </a:xfrm>
          <a:prstGeom prst="rect">
            <a:avLst/>
          </a:prstGeom>
          <a:noFill/>
          <a:ln/>
        </p:spPr>
        <p:txBody>
          <a:bodyPr wrap="square" lIns="0" tIns="0" rIns="0" bIns="0" rtlCol="0" anchor="t"/>
          <a:lstStyle/>
          <a:p>
            <a:pPr marL="0" indent="0">
              <a:buNone/>
            </a:pPr>
            <a:r>
              <a:rPr lang="en-US" sz="1100" b="1" kern="0" spc="300" dirty="0">
                <a:solidFill>
                  <a:srgbClr val="FFC857"/>
                </a:solidFill>
                <a:latin typeface="Calibri" pitchFamily="34" charset="0"/>
                <a:ea typeface="Calibri" pitchFamily="34" charset="-122"/>
                <a:cs typeface="Calibri" pitchFamily="34" charset="-120"/>
              </a:rPr>
              <a:t>PARA ARRANCAR</a:t>
            </a:r>
            <a:endParaRPr lang="en-US" sz="1100" dirty="0"/>
          </a:p>
        </p:txBody>
      </p:sp>
      <p:sp>
        <p:nvSpPr>
          <p:cNvPr id="4" name="Text 2"/>
          <p:cNvSpPr txBox="1"/>
          <p:nvPr/>
        </p:nvSpPr>
        <p:spPr>
          <a:xfrm>
            <a:off x="822960" y="1280160"/>
            <a:ext cx="4023360" cy="2286000"/>
          </a:xfrm>
          <a:prstGeom prst="rect">
            <a:avLst/>
          </a:prstGeom>
          <a:noFill/>
          <a:ln/>
        </p:spPr>
        <p:txBody>
          <a:bodyPr wrap="square" lIns="0" tIns="0" rIns="0" bIns="0" rtlCol="0" anchor="t"/>
          <a:lstStyle/>
          <a:p>
            <a:pPr marL="0" indent="0">
              <a:buNone/>
            </a:pPr>
            <a:r>
              <a:rPr lang="en-US" sz="2600" b="1" dirty="0">
                <a:solidFill>
                  <a:srgbClr val="FFFFFF"/>
                </a:solidFill>
                <a:latin typeface="Cambria" pitchFamily="34" charset="0"/>
                <a:ea typeface="Cambria" pitchFamily="34" charset="-122"/>
                <a:cs typeface="Cambria" pitchFamily="34" charset="-120"/>
              </a:rPr>
              <a:t>¿Qué tarea repetís todas las semanas que te come tiempo y no te gusta hacer?</a:t>
            </a:r>
            <a:endParaRPr lang="en-US" sz="2600" dirty="0"/>
          </a:p>
        </p:txBody>
      </p:sp>
      <p:sp>
        <p:nvSpPr>
          <p:cNvPr id="5" name="Text 3"/>
          <p:cNvSpPr txBox="1"/>
          <p:nvPr/>
        </p:nvSpPr>
        <p:spPr>
          <a:xfrm>
            <a:off x="822960" y="3749040"/>
            <a:ext cx="4023360" cy="548640"/>
          </a:xfrm>
          <a:prstGeom prst="rect">
            <a:avLst/>
          </a:prstGeom>
          <a:noFill/>
          <a:ln/>
        </p:spPr>
        <p:txBody>
          <a:bodyPr wrap="square" lIns="0" tIns="0" rIns="0" bIns="0" rtlCol="0" anchor="t"/>
          <a:lstStyle/>
          <a:p>
            <a:pPr marL="0" indent="0">
              <a:buNone/>
            </a:pPr>
            <a:r>
              <a:rPr lang="en-US" sz="1400" i="1" dirty="0">
                <a:solidFill>
                  <a:srgbClr val="FFC857"/>
                </a:solidFill>
                <a:latin typeface="Calibri" pitchFamily="34" charset="0"/>
                <a:ea typeface="Calibri" pitchFamily="34" charset="-122"/>
                <a:cs typeface="Calibri" pitchFamily="34" charset="-120"/>
              </a:rPr>
              <a:t>Anotala mentalmente. Al final de la charla la delegamos.</a:t>
            </a:r>
            <a:endParaRPr lang="en-US" sz="1400" dirty="0"/>
          </a:p>
        </p:txBody>
      </p:sp>
      <p:sp>
        <p:nvSpPr>
          <p:cNvPr id="6" name="Text 4"/>
          <p:cNvSpPr txBox="1"/>
          <p:nvPr/>
        </p:nvSpPr>
        <p:spPr>
          <a:xfrm>
            <a:off x="5577840" y="685800"/>
            <a:ext cx="3108960" cy="274320"/>
          </a:xfrm>
          <a:prstGeom prst="rect">
            <a:avLst/>
          </a:prstGeom>
          <a:noFill/>
          <a:ln/>
        </p:spPr>
        <p:txBody>
          <a:bodyPr wrap="square" lIns="0" tIns="0" rIns="0" bIns="0" rtlCol="0" anchor="t"/>
          <a:lstStyle/>
          <a:p>
            <a:pPr marL="0" indent="0">
              <a:buNone/>
            </a:pPr>
            <a:r>
              <a:rPr lang="en-US" sz="1200" b="1" dirty="0">
                <a:solidFill>
                  <a:srgbClr val="6B5B8C"/>
                </a:solidFill>
                <a:latin typeface="Calibri" pitchFamily="34" charset="0"/>
                <a:ea typeface="Calibri" pitchFamily="34" charset="-122"/>
                <a:cs typeface="Calibri" pitchFamily="34" charset="-120"/>
              </a:rPr>
              <a:t>Algunas que escuché</a:t>
            </a:r>
            <a:endParaRPr lang="en-US" sz="1200" dirty="0"/>
          </a:p>
        </p:txBody>
      </p:sp>
      <p:sp>
        <p:nvSpPr>
          <p:cNvPr id="7" name="Shape 5"/>
          <p:cNvSpPr/>
          <p:nvPr/>
        </p:nvSpPr>
        <p:spPr>
          <a:xfrm>
            <a:off x="5577840" y="1188720"/>
            <a:ext cx="594360" cy="594360"/>
          </a:xfrm>
          <a:prstGeom prst="ellipse">
            <a:avLst/>
          </a:prstGeom>
          <a:solidFill>
            <a:srgbClr val="4B2E83"/>
          </a:solidFill>
          <a:ln w="9525">
            <a:solidFill>
              <a:srgbClr val="4B2E83"/>
            </a:solidFill>
            <a:prstDash val="solid"/>
          </a:ln>
        </p:spPr>
      </p:sp>
      <p:pic>
        <p:nvPicPr>
          <p:cNvPr id="8" name="Image 0" descr="preencoded.png"/>
          <p:cNvPicPr>
            <a:picLocks noChangeAspect="1"/>
          </p:cNvPicPr>
          <p:nvPr/>
        </p:nvPicPr>
        <p:blipFill>
          <a:blip r:embed="rId3"/>
          <a:stretch>
            <a:fillRect/>
          </a:stretch>
        </p:blipFill>
        <p:spPr>
          <a:xfrm>
            <a:off x="5726430" y="1337310"/>
            <a:ext cx="297180" cy="297180"/>
          </a:xfrm>
          <a:prstGeom prst="rect">
            <a:avLst/>
          </a:prstGeom>
        </p:spPr>
      </p:pic>
      <p:sp>
        <p:nvSpPr>
          <p:cNvPr id="9" name="Text 6"/>
          <p:cNvSpPr txBox="1"/>
          <p:nvPr/>
        </p:nvSpPr>
        <p:spPr>
          <a:xfrm>
            <a:off x="6355080" y="1188720"/>
            <a:ext cx="2377440" cy="594360"/>
          </a:xfrm>
          <a:prstGeom prst="rect">
            <a:avLst/>
          </a:prstGeom>
          <a:noFill/>
          <a:ln/>
        </p:spPr>
        <p:txBody>
          <a:bodyPr wrap="square" lIns="0" tIns="0" rIns="0" bIns="0" rtlCol="0" anchor="ctr"/>
          <a:lstStyle/>
          <a:p>
            <a:pPr marL="0" indent="0">
              <a:buNone/>
            </a:pPr>
            <a:r>
              <a:rPr lang="en-US" sz="1400" dirty="0" err="1">
                <a:solidFill>
                  <a:srgbClr val="2B1B4A"/>
                </a:solidFill>
                <a:latin typeface="Calibri" pitchFamily="34" charset="0"/>
                <a:ea typeface="Calibri" pitchFamily="34" charset="-122"/>
                <a:cs typeface="Calibri" pitchFamily="34" charset="-120"/>
              </a:rPr>
              <a:t>Revisar</a:t>
            </a:r>
            <a:r>
              <a:rPr lang="en-US" sz="1400" dirty="0">
                <a:solidFill>
                  <a:srgbClr val="2B1B4A"/>
                </a:solidFill>
                <a:latin typeface="Calibri" pitchFamily="34" charset="0"/>
                <a:ea typeface="Calibri" pitchFamily="34" charset="-122"/>
                <a:cs typeface="Calibri" pitchFamily="34" charset="-120"/>
              </a:rPr>
              <a:t> mails, </a:t>
            </a:r>
            <a:r>
              <a:rPr lang="en-US" sz="1400" dirty="0" err="1">
                <a:solidFill>
                  <a:srgbClr val="2B1B4A"/>
                </a:solidFill>
                <a:latin typeface="Calibri" pitchFamily="34" charset="0"/>
                <a:ea typeface="Calibri" pitchFamily="34" charset="-122"/>
                <a:cs typeface="Calibri" pitchFamily="34" charset="-120"/>
              </a:rPr>
              <a:t>contestar</a:t>
            </a:r>
            <a:r>
              <a:rPr lang="en-US" sz="1400" dirty="0">
                <a:solidFill>
                  <a:srgbClr val="2B1B4A"/>
                </a:solidFill>
                <a:latin typeface="Calibri" pitchFamily="34" charset="0"/>
                <a:ea typeface="Calibri" pitchFamily="34" charset="-122"/>
                <a:cs typeface="Calibri" pitchFamily="34" charset="-120"/>
              </a:rPr>
              <a:t> </a:t>
            </a:r>
            <a:r>
              <a:rPr lang="en-US" sz="1400" dirty="0" err="1">
                <a:solidFill>
                  <a:srgbClr val="2B1B4A"/>
                </a:solidFill>
                <a:latin typeface="Calibri" pitchFamily="34" charset="0"/>
                <a:ea typeface="Calibri" pitchFamily="34" charset="-122"/>
                <a:cs typeface="Calibri" pitchFamily="34" charset="-120"/>
              </a:rPr>
              <a:t>mensajes</a:t>
            </a:r>
            <a:endParaRPr lang="en-US" sz="1400" dirty="0"/>
          </a:p>
        </p:txBody>
      </p:sp>
      <p:sp>
        <p:nvSpPr>
          <p:cNvPr id="10" name="Shape 7"/>
          <p:cNvSpPr/>
          <p:nvPr/>
        </p:nvSpPr>
        <p:spPr>
          <a:xfrm>
            <a:off x="5577840" y="2057400"/>
            <a:ext cx="594360" cy="594360"/>
          </a:xfrm>
          <a:prstGeom prst="ellipse">
            <a:avLst/>
          </a:prstGeom>
          <a:solidFill>
            <a:srgbClr val="4B2E83"/>
          </a:solidFill>
          <a:ln w="9525">
            <a:solidFill>
              <a:srgbClr val="4B2E83"/>
            </a:solidFill>
            <a:prstDash val="solid"/>
          </a:ln>
        </p:spPr>
      </p:sp>
      <p:pic>
        <p:nvPicPr>
          <p:cNvPr id="11" name="Image 1" descr="preencoded.png"/>
          <p:cNvPicPr>
            <a:picLocks noChangeAspect="1"/>
          </p:cNvPicPr>
          <p:nvPr/>
        </p:nvPicPr>
        <p:blipFill>
          <a:blip r:embed="rId4"/>
          <a:stretch>
            <a:fillRect/>
          </a:stretch>
        </p:blipFill>
        <p:spPr>
          <a:xfrm>
            <a:off x="5726430" y="2205990"/>
            <a:ext cx="297180" cy="297180"/>
          </a:xfrm>
          <a:prstGeom prst="rect">
            <a:avLst/>
          </a:prstGeom>
        </p:spPr>
      </p:pic>
      <p:sp>
        <p:nvSpPr>
          <p:cNvPr id="12" name="Text 8"/>
          <p:cNvSpPr txBox="1"/>
          <p:nvPr/>
        </p:nvSpPr>
        <p:spPr>
          <a:xfrm>
            <a:off x="6355080" y="2057400"/>
            <a:ext cx="2377440" cy="594360"/>
          </a:xfrm>
          <a:prstGeom prst="rect">
            <a:avLst/>
          </a:prstGeom>
          <a:noFill/>
          <a:ln/>
        </p:spPr>
        <p:txBody>
          <a:bodyPr wrap="square" lIns="0" tIns="0" rIns="0" bIns="0" rtlCol="0" anchor="ctr"/>
          <a:lstStyle/>
          <a:p>
            <a:pPr marL="0" indent="0">
              <a:buNone/>
            </a:pPr>
            <a:r>
              <a:rPr lang="en-US" sz="1400" dirty="0">
                <a:solidFill>
                  <a:srgbClr val="2B1B4A"/>
                </a:solidFill>
                <a:latin typeface="Calibri" pitchFamily="34" charset="0"/>
                <a:ea typeface="Calibri" pitchFamily="34" charset="-122"/>
                <a:cs typeface="Calibri" pitchFamily="34" charset="-120"/>
              </a:rPr>
              <a:t>Armar listas de </a:t>
            </a:r>
            <a:r>
              <a:rPr lang="en-US" sz="1400" dirty="0" err="1">
                <a:solidFill>
                  <a:srgbClr val="2B1B4A"/>
                </a:solidFill>
                <a:latin typeface="Calibri" pitchFamily="34" charset="0"/>
                <a:ea typeface="Calibri" pitchFamily="34" charset="-122"/>
                <a:cs typeface="Calibri" pitchFamily="34" charset="-120"/>
              </a:rPr>
              <a:t>precios</a:t>
            </a:r>
            <a:r>
              <a:rPr lang="en-US" sz="1400" dirty="0">
                <a:solidFill>
                  <a:srgbClr val="2B1B4A"/>
                </a:solidFill>
                <a:latin typeface="Calibri" pitchFamily="34" charset="0"/>
                <a:ea typeface="Calibri" pitchFamily="34" charset="-122"/>
                <a:cs typeface="Calibri" pitchFamily="34" charset="-120"/>
              </a:rPr>
              <a:t>, </a:t>
            </a:r>
            <a:r>
              <a:rPr lang="en-US" sz="1400" dirty="0" err="1">
                <a:solidFill>
                  <a:srgbClr val="2B1B4A"/>
                </a:solidFill>
                <a:latin typeface="Calibri" pitchFamily="34" charset="0"/>
                <a:ea typeface="Calibri" pitchFamily="34" charset="-122"/>
                <a:cs typeface="Calibri" pitchFamily="34" charset="-120"/>
              </a:rPr>
              <a:t>fotos</a:t>
            </a:r>
            <a:r>
              <a:rPr lang="en-US" sz="1400" dirty="0">
                <a:solidFill>
                  <a:srgbClr val="2B1B4A"/>
                </a:solidFill>
                <a:latin typeface="Calibri" pitchFamily="34" charset="0"/>
                <a:ea typeface="Calibri" pitchFamily="34" charset="-122"/>
                <a:cs typeface="Calibri" pitchFamily="34" charset="-120"/>
              </a:rPr>
              <a:t>, material, catálogos</a:t>
            </a:r>
            <a:endParaRPr lang="en-US" sz="1400" dirty="0"/>
          </a:p>
        </p:txBody>
      </p:sp>
      <p:sp>
        <p:nvSpPr>
          <p:cNvPr id="13" name="Shape 9"/>
          <p:cNvSpPr/>
          <p:nvPr/>
        </p:nvSpPr>
        <p:spPr>
          <a:xfrm>
            <a:off x="5577840" y="2926080"/>
            <a:ext cx="594360" cy="594360"/>
          </a:xfrm>
          <a:prstGeom prst="ellipse">
            <a:avLst/>
          </a:prstGeom>
          <a:solidFill>
            <a:srgbClr val="4B2E83"/>
          </a:solidFill>
          <a:ln w="9525">
            <a:solidFill>
              <a:srgbClr val="4B2E83"/>
            </a:solidFill>
            <a:prstDash val="solid"/>
          </a:ln>
        </p:spPr>
      </p:sp>
      <p:pic>
        <p:nvPicPr>
          <p:cNvPr id="14" name="Image 2" descr="preencoded.png"/>
          <p:cNvPicPr>
            <a:picLocks noChangeAspect="1"/>
          </p:cNvPicPr>
          <p:nvPr/>
        </p:nvPicPr>
        <p:blipFill>
          <a:blip r:embed="rId5"/>
          <a:stretch>
            <a:fillRect/>
          </a:stretch>
        </p:blipFill>
        <p:spPr>
          <a:xfrm>
            <a:off x="5726430" y="3074670"/>
            <a:ext cx="297180" cy="297180"/>
          </a:xfrm>
          <a:prstGeom prst="rect">
            <a:avLst/>
          </a:prstGeom>
        </p:spPr>
      </p:pic>
      <p:sp>
        <p:nvSpPr>
          <p:cNvPr id="15" name="Text 10"/>
          <p:cNvSpPr txBox="1"/>
          <p:nvPr/>
        </p:nvSpPr>
        <p:spPr>
          <a:xfrm>
            <a:off x="6355080" y="2926080"/>
            <a:ext cx="2377440" cy="594360"/>
          </a:xfrm>
          <a:prstGeom prst="rect">
            <a:avLst/>
          </a:prstGeom>
          <a:noFill/>
          <a:ln/>
        </p:spPr>
        <p:txBody>
          <a:bodyPr wrap="square" lIns="0" tIns="0" rIns="0" bIns="0" rtlCol="0" anchor="ctr"/>
          <a:lstStyle/>
          <a:p>
            <a:pPr marL="0" indent="0">
              <a:buNone/>
            </a:pPr>
            <a:r>
              <a:rPr lang="en-US" sz="1400" dirty="0" err="1">
                <a:solidFill>
                  <a:srgbClr val="2B1B4A"/>
                </a:solidFill>
                <a:latin typeface="Calibri" pitchFamily="34" charset="0"/>
                <a:ea typeface="Calibri" pitchFamily="34" charset="-122"/>
                <a:cs typeface="Calibri" pitchFamily="34" charset="-120"/>
              </a:rPr>
              <a:t>Planificar</a:t>
            </a:r>
            <a:r>
              <a:rPr lang="en-US" sz="1400" dirty="0">
                <a:solidFill>
                  <a:srgbClr val="2B1B4A"/>
                </a:solidFill>
                <a:latin typeface="Calibri" pitchFamily="34" charset="0"/>
                <a:ea typeface="Calibri" pitchFamily="34" charset="-122"/>
                <a:cs typeface="Calibri" pitchFamily="34" charset="-120"/>
              </a:rPr>
              <a:t> la </a:t>
            </a:r>
            <a:r>
              <a:rPr lang="en-US" sz="1400" dirty="0" err="1">
                <a:solidFill>
                  <a:srgbClr val="2B1B4A"/>
                </a:solidFill>
                <a:latin typeface="Calibri" pitchFamily="34" charset="0"/>
                <a:ea typeface="Calibri" pitchFamily="34" charset="-122"/>
                <a:cs typeface="Calibri" pitchFamily="34" charset="-120"/>
              </a:rPr>
              <a:t>semana</a:t>
            </a:r>
            <a:r>
              <a:rPr lang="en-US" sz="1400" dirty="0">
                <a:solidFill>
                  <a:srgbClr val="2B1B4A"/>
                </a:solidFill>
                <a:latin typeface="Calibri" pitchFamily="34" charset="0"/>
                <a:ea typeface="Calibri" pitchFamily="34" charset="-122"/>
                <a:cs typeface="Calibri" pitchFamily="34" charset="-120"/>
              </a:rPr>
              <a:t>: </a:t>
            </a:r>
            <a:r>
              <a:rPr lang="en-US" sz="1400" dirty="0" err="1">
                <a:solidFill>
                  <a:srgbClr val="2B1B4A"/>
                </a:solidFill>
                <a:latin typeface="Calibri" pitchFamily="34" charset="0"/>
                <a:ea typeface="Calibri" pitchFamily="34" charset="-122"/>
                <a:cs typeface="Calibri" pitchFamily="34" charset="-120"/>
              </a:rPr>
              <a:t>contenido</a:t>
            </a:r>
            <a:r>
              <a:rPr lang="en-US" sz="1400" dirty="0">
                <a:solidFill>
                  <a:srgbClr val="2B1B4A"/>
                </a:solidFill>
                <a:latin typeface="Calibri" pitchFamily="34" charset="0"/>
                <a:ea typeface="Calibri" pitchFamily="34" charset="-122"/>
                <a:cs typeface="Calibri" pitchFamily="34" charset="-120"/>
              </a:rPr>
              <a:t>, </a:t>
            </a:r>
            <a:r>
              <a:rPr lang="en-US" sz="1400" dirty="0" err="1">
                <a:solidFill>
                  <a:srgbClr val="2B1B4A"/>
                </a:solidFill>
                <a:latin typeface="Calibri" pitchFamily="34" charset="0"/>
                <a:ea typeface="Calibri" pitchFamily="34" charset="-122"/>
                <a:cs typeface="Calibri" pitchFamily="34" charset="-120"/>
              </a:rPr>
              <a:t>actividades</a:t>
            </a:r>
            <a:r>
              <a:rPr lang="en-US" sz="1400" dirty="0">
                <a:solidFill>
                  <a:srgbClr val="2B1B4A"/>
                </a:solidFill>
                <a:latin typeface="Calibri" pitchFamily="34" charset="0"/>
                <a:ea typeface="Calibri" pitchFamily="34" charset="-122"/>
                <a:cs typeface="Calibri" pitchFamily="34" charset="-120"/>
              </a:rPr>
              <a:t>…</a:t>
            </a:r>
            <a:endParaRPr lang="en-US" sz="1400" dirty="0"/>
          </a:p>
        </p:txBody>
      </p:sp>
      <p:sp>
        <p:nvSpPr>
          <p:cNvPr id="16" name="Shape 11"/>
          <p:cNvSpPr/>
          <p:nvPr/>
        </p:nvSpPr>
        <p:spPr>
          <a:xfrm>
            <a:off x="5577840" y="3794760"/>
            <a:ext cx="594360" cy="594360"/>
          </a:xfrm>
          <a:prstGeom prst="ellipse">
            <a:avLst/>
          </a:prstGeom>
          <a:solidFill>
            <a:srgbClr val="4B2E83"/>
          </a:solidFill>
          <a:ln w="9525">
            <a:solidFill>
              <a:srgbClr val="4B2E83"/>
            </a:solidFill>
            <a:prstDash val="solid"/>
          </a:ln>
        </p:spPr>
      </p:sp>
      <p:pic>
        <p:nvPicPr>
          <p:cNvPr id="17" name="Image 3" descr="preencoded.png"/>
          <p:cNvPicPr>
            <a:picLocks noChangeAspect="1"/>
          </p:cNvPicPr>
          <p:nvPr/>
        </p:nvPicPr>
        <p:blipFill>
          <a:blip r:embed="rId6"/>
          <a:stretch>
            <a:fillRect/>
          </a:stretch>
        </p:blipFill>
        <p:spPr>
          <a:xfrm>
            <a:off x="5726430" y="3943350"/>
            <a:ext cx="297180" cy="297180"/>
          </a:xfrm>
          <a:prstGeom prst="rect">
            <a:avLst/>
          </a:prstGeom>
        </p:spPr>
      </p:pic>
      <p:sp>
        <p:nvSpPr>
          <p:cNvPr id="18" name="Text 12"/>
          <p:cNvSpPr txBox="1"/>
          <p:nvPr/>
        </p:nvSpPr>
        <p:spPr>
          <a:xfrm>
            <a:off x="6355080" y="3794760"/>
            <a:ext cx="2377440" cy="594360"/>
          </a:xfrm>
          <a:prstGeom prst="rect">
            <a:avLst/>
          </a:prstGeom>
          <a:noFill/>
          <a:ln/>
        </p:spPr>
        <p:txBody>
          <a:bodyPr wrap="square" lIns="0" tIns="0" rIns="0" bIns="0" rtlCol="0" anchor="ctr"/>
          <a:lstStyle/>
          <a:p>
            <a:pPr marL="0" indent="0">
              <a:buNone/>
            </a:pPr>
            <a:r>
              <a:rPr lang="en-US" sz="1400" dirty="0">
                <a:solidFill>
                  <a:srgbClr val="2B1B4A"/>
                </a:solidFill>
                <a:latin typeface="Calibri" pitchFamily="34" charset="0"/>
                <a:ea typeface="Calibri" pitchFamily="34" charset="-122"/>
                <a:cs typeface="Calibri" pitchFamily="34" charset="-120"/>
              </a:rPr>
              <a:t>Llevar las cuentas y los pedidos</a:t>
            </a:r>
            <a:endParaRPr lang="en-US" sz="1400" dirty="0"/>
          </a:p>
        </p:txBody>
      </p:sp>
      <p:pic>
        <p:nvPicPr>
          <p:cNvPr id="24" name="Imagen 23">
            <a:extLst>
              <a:ext uri="{FF2B5EF4-FFF2-40B4-BE49-F238E27FC236}">
                <a16:creationId xmlns:a16="http://schemas.microsoft.com/office/drawing/2014/main" id="{64CD4A48-CF89-DA59-0E0E-E046809A83DC}"/>
              </a:ext>
            </a:extLst>
          </p:cNvPr>
          <p:cNvPicPr>
            <a:picLocks noChangeAspect="1"/>
          </p:cNvPicPr>
          <p:nvPr/>
        </p:nvPicPr>
        <p:blipFill>
          <a:blip r:embed="rId7"/>
          <a:stretch>
            <a:fillRect/>
          </a:stretch>
        </p:blipFill>
        <p:spPr>
          <a:xfrm>
            <a:off x="8120328" y="115439"/>
            <a:ext cx="841691" cy="31166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EL CAMBIO DE CHIP</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Antes eras el puente. Ahora lo es la IA.</a:t>
            </a:r>
            <a:endParaRPr lang="en-US" sz="3000" dirty="0"/>
          </a:p>
        </p:txBody>
      </p:sp>
      <p:sp>
        <p:nvSpPr>
          <p:cNvPr id="4" name="Text 2"/>
          <p:cNvSpPr txBox="1"/>
          <p:nvPr/>
        </p:nvSpPr>
        <p:spPr>
          <a:xfrm>
            <a:off x="457200" y="1325880"/>
            <a:ext cx="1828800" cy="228600"/>
          </a:xfrm>
          <a:prstGeom prst="rect">
            <a:avLst/>
          </a:prstGeom>
          <a:noFill/>
          <a:ln/>
        </p:spPr>
        <p:txBody>
          <a:bodyPr wrap="square" lIns="0" tIns="0" rIns="0" bIns="0" rtlCol="0" anchor="t"/>
          <a:lstStyle/>
          <a:p>
            <a:pPr marL="0" indent="0">
              <a:buNone/>
            </a:pPr>
            <a:r>
              <a:rPr lang="en-US" sz="1100" b="1" kern="0" spc="300" dirty="0">
                <a:solidFill>
                  <a:srgbClr val="6B5B8C"/>
                </a:solidFill>
                <a:latin typeface="Calibri" pitchFamily="34" charset="0"/>
                <a:ea typeface="Calibri" pitchFamily="34" charset="-122"/>
                <a:cs typeface="Calibri" pitchFamily="34" charset="-120"/>
              </a:rPr>
              <a:t>ANTES</a:t>
            </a:r>
            <a:endParaRPr lang="en-US" sz="1100" dirty="0"/>
          </a:p>
        </p:txBody>
      </p:sp>
      <p:sp>
        <p:nvSpPr>
          <p:cNvPr id="5" name="Shape 3"/>
          <p:cNvSpPr/>
          <p:nvPr/>
        </p:nvSpPr>
        <p:spPr>
          <a:xfrm>
            <a:off x="640080" y="1600200"/>
            <a:ext cx="1280160" cy="548640"/>
          </a:xfrm>
          <a:prstGeom prst="roundRect">
            <a:avLst>
              <a:gd name="adj" fmla="val 20000"/>
            </a:avLst>
          </a:prstGeom>
          <a:solidFill>
            <a:srgbClr val="E9E3F5"/>
          </a:solidFill>
          <a:ln w="9525">
            <a:solidFill>
              <a:srgbClr val="E9E3F5"/>
            </a:solidFill>
            <a:prstDash val="solid"/>
          </a:ln>
        </p:spPr>
      </p:sp>
      <p:sp>
        <p:nvSpPr>
          <p:cNvPr id="6" name="Text 4"/>
          <p:cNvSpPr txBox="1"/>
          <p:nvPr/>
        </p:nvSpPr>
        <p:spPr>
          <a:xfrm>
            <a:off x="640080" y="1600200"/>
            <a:ext cx="1280160" cy="548640"/>
          </a:xfrm>
          <a:prstGeom prst="rect">
            <a:avLst/>
          </a:prstGeom>
          <a:noFill/>
          <a:ln/>
        </p:spPr>
        <p:txBody>
          <a:bodyPr wrap="square" lIns="0" tIns="0" rIns="0" bIns="0" rtlCol="0" anchor="ctr"/>
          <a:lstStyle/>
          <a:p>
            <a:pPr marL="0" indent="0" algn="ctr">
              <a:buNone/>
            </a:pPr>
            <a:r>
              <a:rPr lang="en-US" sz="1400" b="1" dirty="0">
                <a:solidFill>
                  <a:srgbClr val="6B5B8C"/>
                </a:solidFill>
                <a:latin typeface="Calibri" pitchFamily="34" charset="0"/>
                <a:ea typeface="Calibri" pitchFamily="34" charset="-122"/>
                <a:cs typeface="Calibri" pitchFamily="34" charset="-120"/>
              </a:rPr>
              <a:t>Mail</a:t>
            </a:r>
            <a:endParaRPr lang="en-US" sz="1400" dirty="0"/>
          </a:p>
        </p:txBody>
      </p:sp>
      <p:sp>
        <p:nvSpPr>
          <p:cNvPr id="7" name="Shape 5"/>
          <p:cNvSpPr/>
          <p:nvPr/>
        </p:nvSpPr>
        <p:spPr>
          <a:xfrm>
            <a:off x="1965960" y="1874520"/>
            <a:ext cx="274320" cy="0"/>
          </a:xfrm>
          <a:prstGeom prst="line">
            <a:avLst/>
          </a:prstGeom>
          <a:noFill/>
          <a:ln w="19050">
            <a:solidFill>
              <a:srgbClr val="9A8BBF"/>
            </a:solidFill>
            <a:prstDash val="solid"/>
            <a:tailEnd type="triangle"/>
          </a:ln>
        </p:spPr>
      </p:sp>
      <p:sp>
        <p:nvSpPr>
          <p:cNvPr id="8" name="Shape 6"/>
          <p:cNvSpPr/>
          <p:nvPr/>
        </p:nvSpPr>
        <p:spPr>
          <a:xfrm>
            <a:off x="2286000" y="1600200"/>
            <a:ext cx="1280160" cy="548640"/>
          </a:xfrm>
          <a:prstGeom prst="roundRect">
            <a:avLst>
              <a:gd name="adj" fmla="val 20000"/>
            </a:avLst>
          </a:prstGeom>
          <a:solidFill>
            <a:srgbClr val="E9E3F5"/>
          </a:solidFill>
          <a:ln w="9525">
            <a:solidFill>
              <a:srgbClr val="E9E3F5"/>
            </a:solidFill>
            <a:prstDash val="solid"/>
          </a:ln>
        </p:spPr>
      </p:sp>
      <p:sp>
        <p:nvSpPr>
          <p:cNvPr id="9" name="Text 7"/>
          <p:cNvSpPr txBox="1"/>
          <p:nvPr/>
        </p:nvSpPr>
        <p:spPr>
          <a:xfrm>
            <a:off x="2286000" y="1600200"/>
            <a:ext cx="1280160" cy="548640"/>
          </a:xfrm>
          <a:prstGeom prst="rect">
            <a:avLst/>
          </a:prstGeom>
          <a:noFill/>
          <a:ln/>
        </p:spPr>
        <p:txBody>
          <a:bodyPr wrap="square" lIns="0" tIns="0" rIns="0" bIns="0" rtlCol="0" anchor="ctr"/>
          <a:lstStyle/>
          <a:p>
            <a:pPr marL="0" indent="0" algn="ctr">
              <a:buNone/>
            </a:pPr>
            <a:r>
              <a:rPr lang="en-US" sz="1400" b="1" dirty="0">
                <a:solidFill>
                  <a:srgbClr val="6B5B8C"/>
                </a:solidFill>
                <a:latin typeface="Calibri" pitchFamily="34" charset="0"/>
                <a:ea typeface="Calibri" pitchFamily="34" charset="-122"/>
                <a:cs typeface="Calibri" pitchFamily="34" charset="-120"/>
              </a:rPr>
              <a:t>Calendario</a:t>
            </a:r>
            <a:endParaRPr lang="en-US" sz="1400" dirty="0"/>
          </a:p>
        </p:txBody>
      </p:sp>
      <p:sp>
        <p:nvSpPr>
          <p:cNvPr id="10" name="Shape 8"/>
          <p:cNvSpPr/>
          <p:nvPr/>
        </p:nvSpPr>
        <p:spPr>
          <a:xfrm>
            <a:off x="3611880" y="1874520"/>
            <a:ext cx="274320" cy="0"/>
          </a:xfrm>
          <a:prstGeom prst="line">
            <a:avLst/>
          </a:prstGeom>
          <a:noFill/>
          <a:ln w="19050">
            <a:solidFill>
              <a:srgbClr val="9A8BBF"/>
            </a:solidFill>
            <a:prstDash val="solid"/>
            <a:tailEnd type="triangle"/>
          </a:ln>
        </p:spPr>
      </p:sp>
      <p:sp>
        <p:nvSpPr>
          <p:cNvPr id="11" name="Shape 9"/>
          <p:cNvSpPr/>
          <p:nvPr/>
        </p:nvSpPr>
        <p:spPr>
          <a:xfrm>
            <a:off x="3931920" y="1600200"/>
            <a:ext cx="1280160" cy="548640"/>
          </a:xfrm>
          <a:prstGeom prst="roundRect">
            <a:avLst>
              <a:gd name="adj" fmla="val 20000"/>
            </a:avLst>
          </a:prstGeom>
          <a:solidFill>
            <a:srgbClr val="E9E3F5"/>
          </a:solidFill>
          <a:ln w="9525">
            <a:solidFill>
              <a:srgbClr val="E9E3F5"/>
            </a:solidFill>
            <a:prstDash val="solid"/>
          </a:ln>
        </p:spPr>
      </p:sp>
      <p:sp>
        <p:nvSpPr>
          <p:cNvPr id="12" name="Text 10"/>
          <p:cNvSpPr txBox="1"/>
          <p:nvPr/>
        </p:nvSpPr>
        <p:spPr>
          <a:xfrm>
            <a:off x="3931920" y="1600200"/>
            <a:ext cx="1280160" cy="548640"/>
          </a:xfrm>
          <a:prstGeom prst="rect">
            <a:avLst/>
          </a:prstGeom>
          <a:noFill/>
          <a:ln/>
        </p:spPr>
        <p:txBody>
          <a:bodyPr wrap="square" lIns="0" tIns="0" rIns="0" bIns="0" rtlCol="0" anchor="ctr"/>
          <a:lstStyle/>
          <a:p>
            <a:pPr marL="0" indent="0" algn="ctr">
              <a:buNone/>
            </a:pPr>
            <a:r>
              <a:rPr lang="en-US" sz="1400" b="1" dirty="0">
                <a:solidFill>
                  <a:srgbClr val="6B5B8C"/>
                </a:solidFill>
                <a:latin typeface="Calibri" pitchFamily="34" charset="0"/>
                <a:ea typeface="Calibri" pitchFamily="34" charset="-122"/>
                <a:cs typeface="Calibri" pitchFamily="34" charset="-120"/>
              </a:rPr>
              <a:t>Archivos</a:t>
            </a:r>
            <a:endParaRPr lang="en-US" sz="1400" dirty="0"/>
          </a:p>
        </p:txBody>
      </p:sp>
      <p:sp>
        <p:nvSpPr>
          <p:cNvPr id="13" name="Shape 11"/>
          <p:cNvSpPr/>
          <p:nvPr/>
        </p:nvSpPr>
        <p:spPr>
          <a:xfrm>
            <a:off x="5257800" y="1874520"/>
            <a:ext cx="274320" cy="0"/>
          </a:xfrm>
          <a:prstGeom prst="line">
            <a:avLst/>
          </a:prstGeom>
          <a:noFill/>
          <a:ln w="19050">
            <a:solidFill>
              <a:srgbClr val="9A8BBF"/>
            </a:solidFill>
            <a:prstDash val="solid"/>
            <a:tailEnd type="triangle"/>
          </a:ln>
        </p:spPr>
      </p:sp>
      <p:sp>
        <p:nvSpPr>
          <p:cNvPr id="14" name="Shape 12"/>
          <p:cNvSpPr/>
          <p:nvPr/>
        </p:nvSpPr>
        <p:spPr>
          <a:xfrm>
            <a:off x="5577840" y="1600200"/>
            <a:ext cx="1280160" cy="548640"/>
          </a:xfrm>
          <a:prstGeom prst="roundRect">
            <a:avLst>
              <a:gd name="adj" fmla="val 20000"/>
            </a:avLst>
          </a:prstGeom>
          <a:solidFill>
            <a:srgbClr val="E9E3F5"/>
          </a:solidFill>
          <a:ln w="9525">
            <a:solidFill>
              <a:srgbClr val="E9E3F5"/>
            </a:solidFill>
            <a:prstDash val="solid"/>
          </a:ln>
        </p:spPr>
      </p:sp>
      <p:sp>
        <p:nvSpPr>
          <p:cNvPr id="15" name="Text 13"/>
          <p:cNvSpPr txBox="1"/>
          <p:nvPr/>
        </p:nvSpPr>
        <p:spPr>
          <a:xfrm>
            <a:off x="5577840" y="1600200"/>
            <a:ext cx="1280160" cy="548640"/>
          </a:xfrm>
          <a:prstGeom prst="rect">
            <a:avLst/>
          </a:prstGeom>
          <a:noFill/>
          <a:ln/>
        </p:spPr>
        <p:txBody>
          <a:bodyPr wrap="square" lIns="0" tIns="0" rIns="0" bIns="0" rtlCol="0" anchor="ctr"/>
          <a:lstStyle/>
          <a:p>
            <a:pPr marL="0" indent="0" algn="ctr">
              <a:buNone/>
            </a:pPr>
            <a:r>
              <a:rPr lang="en-US" sz="1400" b="1" dirty="0">
                <a:solidFill>
                  <a:srgbClr val="6B5B8C"/>
                </a:solidFill>
                <a:latin typeface="Calibri" pitchFamily="34" charset="0"/>
                <a:ea typeface="Calibri" pitchFamily="34" charset="-122"/>
                <a:cs typeface="Calibri" pitchFamily="34" charset="-120"/>
              </a:rPr>
              <a:t>Excel</a:t>
            </a:r>
            <a:endParaRPr lang="en-US" sz="1400" dirty="0"/>
          </a:p>
        </p:txBody>
      </p:sp>
      <p:sp>
        <p:nvSpPr>
          <p:cNvPr id="16" name="Shape 14"/>
          <p:cNvSpPr/>
          <p:nvPr/>
        </p:nvSpPr>
        <p:spPr>
          <a:xfrm>
            <a:off x="6903720" y="1874520"/>
            <a:ext cx="274320" cy="0"/>
          </a:xfrm>
          <a:prstGeom prst="line">
            <a:avLst/>
          </a:prstGeom>
          <a:noFill/>
          <a:ln w="19050">
            <a:solidFill>
              <a:srgbClr val="9A8BBF"/>
            </a:solidFill>
            <a:prstDash val="solid"/>
            <a:tailEnd type="triangle"/>
          </a:ln>
        </p:spPr>
      </p:sp>
      <p:sp>
        <p:nvSpPr>
          <p:cNvPr id="17" name="Shape 15"/>
          <p:cNvSpPr/>
          <p:nvPr/>
        </p:nvSpPr>
        <p:spPr>
          <a:xfrm>
            <a:off x="7223760" y="1600200"/>
            <a:ext cx="1280160" cy="548640"/>
          </a:xfrm>
          <a:prstGeom prst="roundRect">
            <a:avLst>
              <a:gd name="adj" fmla="val 20000"/>
            </a:avLst>
          </a:prstGeom>
          <a:solidFill>
            <a:srgbClr val="E9E3F5"/>
          </a:solidFill>
          <a:ln w="9525">
            <a:solidFill>
              <a:srgbClr val="E9E3F5"/>
            </a:solidFill>
            <a:prstDash val="solid"/>
          </a:ln>
        </p:spPr>
      </p:sp>
      <p:sp>
        <p:nvSpPr>
          <p:cNvPr id="18" name="Text 16"/>
          <p:cNvSpPr txBox="1"/>
          <p:nvPr/>
        </p:nvSpPr>
        <p:spPr>
          <a:xfrm>
            <a:off x="7223760" y="1600200"/>
            <a:ext cx="1280160" cy="548640"/>
          </a:xfrm>
          <a:prstGeom prst="rect">
            <a:avLst/>
          </a:prstGeom>
          <a:noFill/>
          <a:ln/>
        </p:spPr>
        <p:txBody>
          <a:bodyPr wrap="square" lIns="0" tIns="0" rIns="0" bIns="0" rtlCol="0" anchor="ctr"/>
          <a:lstStyle/>
          <a:p>
            <a:pPr marL="0" indent="0" algn="ctr">
              <a:buNone/>
            </a:pPr>
            <a:r>
              <a:rPr lang="en-US" sz="1400" b="1" dirty="0">
                <a:solidFill>
                  <a:srgbClr val="6B5B8C"/>
                </a:solidFill>
                <a:latin typeface="Calibri" pitchFamily="34" charset="0"/>
                <a:ea typeface="Calibri" pitchFamily="34" charset="-122"/>
                <a:cs typeface="Calibri" pitchFamily="34" charset="-120"/>
              </a:rPr>
              <a:t>Canva</a:t>
            </a:r>
            <a:endParaRPr lang="en-US" sz="1400" dirty="0"/>
          </a:p>
        </p:txBody>
      </p:sp>
      <p:sp>
        <p:nvSpPr>
          <p:cNvPr id="19" name="Text 17"/>
          <p:cNvSpPr txBox="1"/>
          <p:nvPr/>
        </p:nvSpPr>
        <p:spPr>
          <a:xfrm>
            <a:off x="640080" y="2286000"/>
            <a:ext cx="7315200" cy="274320"/>
          </a:xfrm>
          <a:prstGeom prst="rect">
            <a:avLst/>
          </a:prstGeom>
          <a:noFill/>
          <a:ln/>
        </p:spPr>
        <p:txBody>
          <a:bodyPr wrap="square" lIns="0" tIns="0" rIns="0" bIns="0" rtlCol="0" anchor="t"/>
          <a:lstStyle/>
          <a:p>
            <a:pPr marL="0" indent="0">
              <a:buNone/>
            </a:pPr>
            <a:r>
              <a:rPr lang="en-US" sz="1200" i="1" dirty="0">
                <a:solidFill>
                  <a:srgbClr val="6B5B8C"/>
                </a:solidFill>
                <a:latin typeface="Calibri" pitchFamily="34" charset="0"/>
                <a:ea typeface="Calibri" pitchFamily="34" charset="-122"/>
                <a:cs typeface="Calibri" pitchFamily="34" charset="-120"/>
              </a:rPr>
              <a:t>Vos copiás, pegás, buscás y diseñás… en cada paso.</a:t>
            </a:r>
            <a:endParaRPr lang="en-US" sz="1200" dirty="0"/>
          </a:p>
        </p:txBody>
      </p:sp>
      <p:sp>
        <p:nvSpPr>
          <p:cNvPr id="20" name="Text 18"/>
          <p:cNvSpPr txBox="1"/>
          <p:nvPr/>
        </p:nvSpPr>
        <p:spPr>
          <a:xfrm>
            <a:off x="457200" y="2743200"/>
            <a:ext cx="1828800" cy="22860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AHORA</a:t>
            </a:r>
            <a:endParaRPr lang="en-US" sz="1100" dirty="0"/>
          </a:p>
        </p:txBody>
      </p:sp>
      <p:sp>
        <p:nvSpPr>
          <p:cNvPr id="21" name="Shape 19"/>
          <p:cNvSpPr/>
          <p:nvPr/>
        </p:nvSpPr>
        <p:spPr>
          <a:xfrm>
            <a:off x="457200" y="3017520"/>
            <a:ext cx="1005840" cy="640080"/>
          </a:xfrm>
          <a:prstGeom prst="roundRect">
            <a:avLst>
              <a:gd name="adj" fmla="val 17143"/>
            </a:avLst>
          </a:prstGeom>
          <a:solidFill>
            <a:srgbClr val="2B1B4A"/>
          </a:solidFill>
          <a:ln w="9525">
            <a:solidFill>
              <a:srgbClr val="2B1B4A"/>
            </a:solidFill>
            <a:prstDash val="solid"/>
          </a:ln>
        </p:spPr>
      </p:sp>
      <p:sp>
        <p:nvSpPr>
          <p:cNvPr id="22" name="Text 20"/>
          <p:cNvSpPr txBox="1"/>
          <p:nvPr/>
        </p:nvSpPr>
        <p:spPr>
          <a:xfrm>
            <a:off x="457200" y="3017520"/>
            <a:ext cx="1005840" cy="6400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Vos</a:t>
            </a:r>
            <a:endParaRPr lang="en-US" sz="1600" dirty="0"/>
          </a:p>
        </p:txBody>
      </p:sp>
      <p:sp>
        <p:nvSpPr>
          <p:cNvPr id="23" name="Shape 21"/>
          <p:cNvSpPr/>
          <p:nvPr/>
        </p:nvSpPr>
        <p:spPr>
          <a:xfrm>
            <a:off x="1508760" y="3337560"/>
            <a:ext cx="365760" cy="0"/>
          </a:xfrm>
          <a:prstGeom prst="line">
            <a:avLst/>
          </a:prstGeom>
          <a:noFill/>
          <a:ln w="25400">
            <a:solidFill>
              <a:srgbClr val="FF5A6E"/>
            </a:solidFill>
            <a:prstDash val="solid"/>
            <a:tailEnd type="triangle"/>
          </a:ln>
        </p:spPr>
      </p:sp>
      <p:sp>
        <p:nvSpPr>
          <p:cNvPr id="24" name="Shape 22"/>
          <p:cNvSpPr/>
          <p:nvPr/>
        </p:nvSpPr>
        <p:spPr>
          <a:xfrm>
            <a:off x="1920240" y="2926080"/>
            <a:ext cx="822960" cy="822960"/>
          </a:xfrm>
          <a:prstGeom prst="ellipse">
            <a:avLst/>
          </a:prstGeom>
          <a:solidFill>
            <a:srgbClr val="FF5A6E"/>
          </a:solidFill>
          <a:ln w="9525">
            <a:solidFill>
              <a:srgbClr val="FF5A6E"/>
            </a:solidFill>
            <a:prstDash val="solid"/>
          </a:ln>
        </p:spPr>
      </p:sp>
      <p:sp>
        <p:nvSpPr>
          <p:cNvPr id="25" name="Text 23"/>
          <p:cNvSpPr txBox="1"/>
          <p:nvPr/>
        </p:nvSpPr>
        <p:spPr>
          <a:xfrm>
            <a:off x="1920240" y="2926080"/>
            <a:ext cx="822960" cy="82296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IA</a:t>
            </a:r>
            <a:endParaRPr lang="en-US" sz="2400" dirty="0"/>
          </a:p>
        </p:txBody>
      </p:sp>
      <p:sp>
        <p:nvSpPr>
          <p:cNvPr id="26" name="Shape 24"/>
          <p:cNvSpPr/>
          <p:nvPr/>
        </p:nvSpPr>
        <p:spPr>
          <a:xfrm>
            <a:off x="2788920" y="3337560"/>
            <a:ext cx="365760" cy="0"/>
          </a:xfrm>
          <a:prstGeom prst="line">
            <a:avLst/>
          </a:prstGeom>
          <a:noFill/>
          <a:ln w="25400">
            <a:solidFill>
              <a:srgbClr val="FF5A6E"/>
            </a:solidFill>
            <a:prstDash val="solid"/>
            <a:tailEnd type="triangle"/>
          </a:ln>
        </p:spPr>
      </p:sp>
      <p:sp>
        <p:nvSpPr>
          <p:cNvPr id="27" name="Shape 25"/>
          <p:cNvSpPr/>
          <p:nvPr/>
        </p:nvSpPr>
        <p:spPr>
          <a:xfrm>
            <a:off x="3291840" y="3017520"/>
            <a:ext cx="594360" cy="594360"/>
          </a:xfrm>
          <a:prstGeom prst="ellipse">
            <a:avLst/>
          </a:prstGeom>
          <a:solidFill>
            <a:srgbClr val="4B2E83"/>
          </a:solidFill>
          <a:ln w="9525">
            <a:solidFill>
              <a:srgbClr val="4B2E83"/>
            </a:solidFill>
            <a:prstDash val="solid"/>
          </a:ln>
        </p:spPr>
      </p:sp>
      <p:pic>
        <p:nvPicPr>
          <p:cNvPr id="28" name="Image 0" descr="preencoded.png"/>
          <p:cNvPicPr>
            <a:picLocks noChangeAspect="1"/>
          </p:cNvPicPr>
          <p:nvPr/>
        </p:nvPicPr>
        <p:blipFill>
          <a:blip r:embed="rId3"/>
          <a:stretch>
            <a:fillRect/>
          </a:stretch>
        </p:blipFill>
        <p:spPr>
          <a:xfrm>
            <a:off x="3440430" y="3166110"/>
            <a:ext cx="297180" cy="297180"/>
          </a:xfrm>
          <a:prstGeom prst="rect">
            <a:avLst/>
          </a:prstGeom>
        </p:spPr>
      </p:pic>
      <p:sp>
        <p:nvSpPr>
          <p:cNvPr id="29" name="Text 26"/>
          <p:cNvSpPr txBox="1"/>
          <p:nvPr/>
        </p:nvSpPr>
        <p:spPr>
          <a:xfrm>
            <a:off x="3063240" y="3657600"/>
            <a:ext cx="1051560" cy="22860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Mail</a:t>
            </a:r>
            <a:endParaRPr lang="en-US" sz="1050" dirty="0"/>
          </a:p>
        </p:txBody>
      </p:sp>
      <p:sp>
        <p:nvSpPr>
          <p:cNvPr id="30" name="Shape 27"/>
          <p:cNvSpPr/>
          <p:nvPr/>
        </p:nvSpPr>
        <p:spPr>
          <a:xfrm>
            <a:off x="4343400" y="3017520"/>
            <a:ext cx="594360" cy="594360"/>
          </a:xfrm>
          <a:prstGeom prst="ellipse">
            <a:avLst/>
          </a:prstGeom>
          <a:solidFill>
            <a:srgbClr val="4B2E83"/>
          </a:solidFill>
          <a:ln w="9525">
            <a:solidFill>
              <a:srgbClr val="4B2E83"/>
            </a:solidFill>
            <a:prstDash val="solid"/>
          </a:ln>
        </p:spPr>
      </p:sp>
      <p:pic>
        <p:nvPicPr>
          <p:cNvPr id="31" name="Image 1" descr="preencoded.png"/>
          <p:cNvPicPr>
            <a:picLocks noChangeAspect="1"/>
          </p:cNvPicPr>
          <p:nvPr/>
        </p:nvPicPr>
        <p:blipFill>
          <a:blip r:embed="rId4"/>
          <a:stretch>
            <a:fillRect/>
          </a:stretch>
        </p:blipFill>
        <p:spPr>
          <a:xfrm>
            <a:off x="4491990" y="3166110"/>
            <a:ext cx="297180" cy="297180"/>
          </a:xfrm>
          <a:prstGeom prst="rect">
            <a:avLst/>
          </a:prstGeom>
        </p:spPr>
      </p:pic>
      <p:sp>
        <p:nvSpPr>
          <p:cNvPr id="32" name="Text 28"/>
          <p:cNvSpPr txBox="1"/>
          <p:nvPr/>
        </p:nvSpPr>
        <p:spPr>
          <a:xfrm>
            <a:off x="4114800" y="3657600"/>
            <a:ext cx="1051560" cy="22860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Calendario</a:t>
            </a:r>
            <a:endParaRPr lang="en-US" sz="1050" dirty="0"/>
          </a:p>
        </p:txBody>
      </p:sp>
      <p:sp>
        <p:nvSpPr>
          <p:cNvPr id="33" name="Shape 29"/>
          <p:cNvSpPr/>
          <p:nvPr/>
        </p:nvSpPr>
        <p:spPr>
          <a:xfrm>
            <a:off x="5394960" y="3017520"/>
            <a:ext cx="594360" cy="594360"/>
          </a:xfrm>
          <a:prstGeom prst="ellipse">
            <a:avLst/>
          </a:prstGeom>
          <a:solidFill>
            <a:srgbClr val="4B2E83"/>
          </a:solidFill>
          <a:ln w="9525">
            <a:solidFill>
              <a:srgbClr val="4B2E83"/>
            </a:solidFill>
            <a:prstDash val="solid"/>
          </a:ln>
        </p:spPr>
      </p:sp>
      <p:pic>
        <p:nvPicPr>
          <p:cNvPr id="34" name="Image 2" descr="preencoded.png"/>
          <p:cNvPicPr>
            <a:picLocks noChangeAspect="1"/>
          </p:cNvPicPr>
          <p:nvPr/>
        </p:nvPicPr>
        <p:blipFill>
          <a:blip r:embed="rId5"/>
          <a:stretch>
            <a:fillRect/>
          </a:stretch>
        </p:blipFill>
        <p:spPr>
          <a:xfrm>
            <a:off x="5543550" y="3166110"/>
            <a:ext cx="297180" cy="297180"/>
          </a:xfrm>
          <a:prstGeom prst="rect">
            <a:avLst/>
          </a:prstGeom>
        </p:spPr>
      </p:pic>
      <p:sp>
        <p:nvSpPr>
          <p:cNvPr id="35" name="Text 30"/>
          <p:cNvSpPr txBox="1"/>
          <p:nvPr/>
        </p:nvSpPr>
        <p:spPr>
          <a:xfrm>
            <a:off x="5166360" y="3657600"/>
            <a:ext cx="1051560" cy="22860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Archivos</a:t>
            </a:r>
            <a:endParaRPr lang="en-US" sz="1050" dirty="0"/>
          </a:p>
        </p:txBody>
      </p:sp>
      <p:sp>
        <p:nvSpPr>
          <p:cNvPr id="36" name="Shape 31"/>
          <p:cNvSpPr/>
          <p:nvPr/>
        </p:nvSpPr>
        <p:spPr>
          <a:xfrm>
            <a:off x="6446520" y="3017520"/>
            <a:ext cx="594360" cy="594360"/>
          </a:xfrm>
          <a:prstGeom prst="ellipse">
            <a:avLst/>
          </a:prstGeom>
          <a:solidFill>
            <a:srgbClr val="4B2E83"/>
          </a:solidFill>
          <a:ln w="9525">
            <a:solidFill>
              <a:srgbClr val="4B2E83"/>
            </a:solidFill>
            <a:prstDash val="solid"/>
          </a:ln>
        </p:spPr>
      </p:sp>
      <p:pic>
        <p:nvPicPr>
          <p:cNvPr id="37" name="Image 3" descr="preencoded.png"/>
          <p:cNvPicPr>
            <a:picLocks noChangeAspect="1"/>
          </p:cNvPicPr>
          <p:nvPr/>
        </p:nvPicPr>
        <p:blipFill>
          <a:blip r:embed="rId6"/>
          <a:stretch>
            <a:fillRect/>
          </a:stretch>
        </p:blipFill>
        <p:spPr>
          <a:xfrm>
            <a:off x="6595110" y="3166110"/>
            <a:ext cx="297180" cy="297180"/>
          </a:xfrm>
          <a:prstGeom prst="rect">
            <a:avLst/>
          </a:prstGeom>
        </p:spPr>
      </p:pic>
      <p:sp>
        <p:nvSpPr>
          <p:cNvPr id="38" name="Text 32"/>
          <p:cNvSpPr txBox="1"/>
          <p:nvPr/>
        </p:nvSpPr>
        <p:spPr>
          <a:xfrm>
            <a:off x="6217920" y="3657600"/>
            <a:ext cx="1051560" cy="22860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Excel</a:t>
            </a:r>
            <a:endParaRPr lang="en-US" sz="1050" dirty="0"/>
          </a:p>
        </p:txBody>
      </p:sp>
      <p:sp>
        <p:nvSpPr>
          <p:cNvPr id="39" name="Shape 33"/>
          <p:cNvSpPr/>
          <p:nvPr/>
        </p:nvSpPr>
        <p:spPr>
          <a:xfrm>
            <a:off x="7498080" y="3017520"/>
            <a:ext cx="594360" cy="594360"/>
          </a:xfrm>
          <a:prstGeom prst="ellipse">
            <a:avLst/>
          </a:prstGeom>
          <a:solidFill>
            <a:srgbClr val="4B2E83"/>
          </a:solidFill>
          <a:ln w="9525">
            <a:solidFill>
              <a:srgbClr val="4B2E83"/>
            </a:solidFill>
            <a:prstDash val="solid"/>
          </a:ln>
        </p:spPr>
      </p:sp>
      <p:pic>
        <p:nvPicPr>
          <p:cNvPr id="40" name="Image 4" descr="preencoded.png"/>
          <p:cNvPicPr>
            <a:picLocks noChangeAspect="1"/>
          </p:cNvPicPr>
          <p:nvPr/>
        </p:nvPicPr>
        <p:blipFill>
          <a:blip r:embed="rId7"/>
          <a:stretch>
            <a:fillRect/>
          </a:stretch>
        </p:blipFill>
        <p:spPr>
          <a:xfrm>
            <a:off x="7646670" y="3166110"/>
            <a:ext cx="297180" cy="297180"/>
          </a:xfrm>
          <a:prstGeom prst="rect">
            <a:avLst/>
          </a:prstGeom>
        </p:spPr>
      </p:pic>
      <p:sp>
        <p:nvSpPr>
          <p:cNvPr id="41" name="Text 34"/>
          <p:cNvSpPr txBox="1"/>
          <p:nvPr/>
        </p:nvSpPr>
        <p:spPr>
          <a:xfrm>
            <a:off x="7269480" y="3657600"/>
            <a:ext cx="1051560" cy="22860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Canva</a:t>
            </a:r>
            <a:endParaRPr lang="en-US" sz="1050" dirty="0"/>
          </a:p>
        </p:txBody>
      </p:sp>
      <p:sp>
        <p:nvSpPr>
          <p:cNvPr id="42" name="Shape 35"/>
          <p:cNvSpPr/>
          <p:nvPr/>
        </p:nvSpPr>
        <p:spPr>
          <a:xfrm>
            <a:off x="457200" y="4069080"/>
            <a:ext cx="8229600" cy="548640"/>
          </a:xfrm>
          <a:prstGeom prst="roundRect">
            <a:avLst>
              <a:gd name="adj" fmla="val 20000"/>
            </a:avLst>
          </a:prstGeom>
          <a:solidFill>
            <a:srgbClr val="2B1B4A"/>
          </a:solidFill>
          <a:ln w="9525">
            <a:solidFill>
              <a:srgbClr val="2B1B4A"/>
            </a:solidFill>
            <a:prstDash val="solid"/>
          </a:ln>
        </p:spPr>
      </p:sp>
      <p:sp>
        <p:nvSpPr>
          <p:cNvPr id="43" name="Text 36"/>
          <p:cNvSpPr txBox="1"/>
          <p:nvPr/>
        </p:nvSpPr>
        <p:spPr>
          <a:xfrm>
            <a:off x="457200" y="4069080"/>
            <a:ext cx="8229600" cy="5486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leer  ·  buscar  ·  comparar  ·  analizar  ·  ejecutar  ·  avisarte</a:t>
            </a:r>
            <a:endParaRPr lang="en-US" sz="1600" dirty="0"/>
          </a:p>
        </p:txBody>
      </p:sp>
      <p:pic>
        <p:nvPicPr>
          <p:cNvPr id="51" name="Imagen 50">
            <a:extLst>
              <a:ext uri="{FF2B5EF4-FFF2-40B4-BE49-F238E27FC236}">
                <a16:creationId xmlns:a16="http://schemas.microsoft.com/office/drawing/2014/main" id="{E2678E23-2DFA-31EF-3501-A9BBF0463778}"/>
              </a:ext>
            </a:extLst>
          </p:cNvPr>
          <p:cNvPicPr>
            <a:picLocks noChangeAspect="1"/>
          </p:cNvPicPr>
          <p:nvPr/>
        </p:nvPicPr>
        <p:blipFill>
          <a:blip r:embed="rId8"/>
          <a:stretch>
            <a:fillRect/>
          </a:stretch>
        </p:blipFill>
        <p:spPr>
          <a:xfrm>
            <a:off x="8120328" y="115439"/>
            <a:ext cx="841691" cy="31166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EFFB"/>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PRIMERO LAS POSIBILIDADES. LAS HERRAMIENTAS, DESPUÉS.</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10 cosas que le podés delegar</a:t>
            </a:r>
            <a:endParaRPr lang="en-US" sz="3000" dirty="0"/>
          </a:p>
        </p:txBody>
      </p:sp>
      <p:sp>
        <p:nvSpPr>
          <p:cNvPr id="4" name="Shape 2"/>
          <p:cNvSpPr/>
          <p:nvPr/>
        </p:nvSpPr>
        <p:spPr>
          <a:xfrm>
            <a:off x="484632" y="137160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5" name="Shape 3"/>
          <p:cNvSpPr/>
          <p:nvPr/>
        </p:nvSpPr>
        <p:spPr>
          <a:xfrm>
            <a:off x="969264" y="1536192"/>
            <a:ext cx="548640" cy="548640"/>
          </a:xfrm>
          <a:prstGeom prst="ellipse">
            <a:avLst/>
          </a:prstGeom>
          <a:solidFill>
            <a:srgbClr val="4B2E83"/>
          </a:solidFill>
          <a:ln w="9525">
            <a:solidFill>
              <a:srgbClr val="4B2E83"/>
            </a:solidFill>
            <a:prstDash val="solid"/>
          </a:ln>
        </p:spPr>
      </p:sp>
      <p:pic>
        <p:nvPicPr>
          <p:cNvPr id="6" name="Image 0" descr="preencoded.png"/>
          <p:cNvPicPr>
            <a:picLocks noChangeAspect="1"/>
          </p:cNvPicPr>
          <p:nvPr/>
        </p:nvPicPr>
        <p:blipFill>
          <a:blip r:embed="rId3"/>
          <a:stretch>
            <a:fillRect/>
          </a:stretch>
        </p:blipFill>
        <p:spPr>
          <a:xfrm>
            <a:off x="1106424" y="1673352"/>
            <a:ext cx="274320" cy="274320"/>
          </a:xfrm>
          <a:prstGeom prst="rect">
            <a:avLst/>
          </a:prstGeom>
        </p:spPr>
      </p:pic>
      <p:sp>
        <p:nvSpPr>
          <p:cNvPr id="7" name="Text 4"/>
          <p:cNvSpPr txBox="1"/>
          <p:nvPr/>
        </p:nvSpPr>
        <p:spPr>
          <a:xfrm>
            <a:off x="530352" y="219456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1 · Tu mail</a:t>
            </a:r>
            <a:endParaRPr lang="en-US" sz="1250" dirty="0"/>
          </a:p>
        </p:txBody>
      </p:sp>
      <p:sp>
        <p:nvSpPr>
          <p:cNvPr id="8" name="Text 5"/>
          <p:cNvSpPr txBox="1"/>
          <p:nvPr/>
        </p:nvSpPr>
        <p:spPr>
          <a:xfrm>
            <a:off x="576072" y="246888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Que lo lea y filtre por vos</a:t>
            </a:r>
            <a:endParaRPr lang="en-US" sz="1050" dirty="0"/>
          </a:p>
        </p:txBody>
      </p:sp>
      <p:sp>
        <p:nvSpPr>
          <p:cNvPr id="9" name="Shape 6"/>
          <p:cNvSpPr/>
          <p:nvPr/>
        </p:nvSpPr>
        <p:spPr>
          <a:xfrm>
            <a:off x="2148840" y="137160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10" name="Shape 7"/>
          <p:cNvSpPr/>
          <p:nvPr/>
        </p:nvSpPr>
        <p:spPr>
          <a:xfrm>
            <a:off x="2633472" y="1536192"/>
            <a:ext cx="548640" cy="548640"/>
          </a:xfrm>
          <a:prstGeom prst="ellipse">
            <a:avLst/>
          </a:prstGeom>
          <a:solidFill>
            <a:srgbClr val="4B2E83"/>
          </a:solidFill>
          <a:ln w="9525">
            <a:solidFill>
              <a:srgbClr val="4B2E83"/>
            </a:solidFill>
            <a:prstDash val="solid"/>
          </a:ln>
        </p:spPr>
      </p:sp>
      <p:pic>
        <p:nvPicPr>
          <p:cNvPr id="11" name="Image 1" descr="preencoded.png"/>
          <p:cNvPicPr>
            <a:picLocks noChangeAspect="1"/>
          </p:cNvPicPr>
          <p:nvPr/>
        </p:nvPicPr>
        <p:blipFill>
          <a:blip r:embed="rId4"/>
          <a:stretch>
            <a:fillRect/>
          </a:stretch>
        </p:blipFill>
        <p:spPr>
          <a:xfrm>
            <a:off x="2770632" y="1673352"/>
            <a:ext cx="274320" cy="274320"/>
          </a:xfrm>
          <a:prstGeom prst="rect">
            <a:avLst/>
          </a:prstGeom>
        </p:spPr>
      </p:pic>
      <p:sp>
        <p:nvSpPr>
          <p:cNvPr id="12" name="Text 8"/>
          <p:cNvSpPr txBox="1"/>
          <p:nvPr/>
        </p:nvSpPr>
        <p:spPr>
          <a:xfrm>
            <a:off x="2194560" y="219456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2 · Tu agenda</a:t>
            </a:r>
            <a:endParaRPr lang="en-US" sz="1250" dirty="0"/>
          </a:p>
        </p:txBody>
      </p:sp>
      <p:sp>
        <p:nvSpPr>
          <p:cNvPr id="13" name="Text 9"/>
          <p:cNvSpPr txBox="1"/>
          <p:nvPr/>
        </p:nvSpPr>
        <p:spPr>
          <a:xfrm>
            <a:off x="2240280" y="246888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Que organice tu semana</a:t>
            </a:r>
            <a:endParaRPr lang="en-US" sz="1050" dirty="0"/>
          </a:p>
        </p:txBody>
      </p:sp>
      <p:sp>
        <p:nvSpPr>
          <p:cNvPr id="14" name="Shape 10"/>
          <p:cNvSpPr/>
          <p:nvPr/>
        </p:nvSpPr>
        <p:spPr>
          <a:xfrm>
            <a:off x="3813048" y="137160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15" name="Shape 11"/>
          <p:cNvSpPr/>
          <p:nvPr/>
        </p:nvSpPr>
        <p:spPr>
          <a:xfrm>
            <a:off x="4297680" y="1536192"/>
            <a:ext cx="548640" cy="548640"/>
          </a:xfrm>
          <a:prstGeom prst="ellipse">
            <a:avLst/>
          </a:prstGeom>
          <a:solidFill>
            <a:srgbClr val="4B2E83"/>
          </a:solidFill>
          <a:ln w="9525">
            <a:solidFill>
              <a:srgbClr val="4B2E83"/>
            </a:solidFill>
            <a:prstDash val="solid"/>
          </a:ln>
        </p:spPr>
      </p:sp>
      <p:pic>
        <p:nvPicPr>
          <p:cNvPr id="16" name="Image 2" descr="preencoded.png"/>
          <p:cNvPicPr>
            <a:picLocks noChangeAspect="1"/>
          </p:cNvPicPr>
          <p:nvPr/>
        </p:nvPicPr>
        <p:blipFill>
          <a:blip r:embed="rId5"/>
          <a:stretch>
            <a:fillRect/>
          </a:stretch>
        </p:blipFill>
        <p:spPr>
          <a:xfrm>
            <a:off x="4434840" y="1673352"/>
            <a:ext cx="274320" cy="274320"/>
          </a:xfrm>
          <a:prstGeom prst="rect">
            <a:avLst/>
          </a:prstGeom>
        </p:spPr>
      </p:pic>
      <p:sp>
        <p:nvSpPr>
          <p:cNvPr id="17" name="Text 12"/>
          <p:cNvSpPr txBox="1"/>
          <p:nvPr/>
        </p:nvSpPr>
        <p:spPr>
          <a:xfrm>
            <a:off x="3858768" y="219456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3 · Investigar</a:t>
            </a:r>
            <a:endParaRPr lang="en-US" sz="1250" dirty="0"/>
          </a:p>
        </p:txBody>
      </p:sp>
      <p:sp>
        <p:nvSpPr>
          <p:cNvPr id="18" name="Text 13"/>
          <p:cNvSpPr txBox="1"/>
          <p:nvPr/>
        </p:nvSpPr>
        <p:spPr>
          <a:xfrm>
            <a:off x="3904488" y="246888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Muchas fuentes a la vez</a:t>
            </a:r>
            <a:endParaRPr lang="en-US" sz="1050" dirty="0"/>
          </a:p>
        </p:txBody>
      </p:sp>
      <p:sp>
        <p:nvSpPr>
          <p:cNvPr id="19" name="Shape 14"/>
          <p:cNvSpPr/>
          <p:nvPr/>
        </p:nvSpPr>
        <p:spPr>
          <a:xfrm>
            <a:off x="5477256" y="137160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20" name="Shape 15"/>
          <p:cNvSpPr/>
          <p:nvPr/>
        </p:nvSpPr>
        <p:spPr>
          <a:xfrm>
            <a:off x="5961888" y="1536192"/>
            <a:ext cx="548640" cy="548640"/>
          </a:xfrm>
          <a:prstGeom prst="ellipse">
            <a:avLst/>
          </a:prstGeom>
          <a:solidFill>
            <a:srgbClr val="4B2E83"/>
          </a:solidFill>
          <a:ln w="9525">
            <a:solidFill>
              <a:srgbClr val="4B2E83"/>
            </a:solidFill>
            <a:prstDash val="solid"/>
          </a:ln>
        </p:spPr>
      </p:sp>
      <p:pic>
        <p:nvPicPr>
          <p:cNvPr id="21" name="Image 3" descr="preencoded.png"/>
          <p:cNvPicPr>
            <a:picLocks noChangeAspect="1"/>
          </p:cNvPicPr>
          <p:nvPr/>
        </p:nvPicPr>
        <p:blipFill>
          <a:blip r:embed="rId6"/>
          <a:stretch>
            <a:fillRect/>
          </a:stretch>
        </p:blipFill>
        <p:spPr>
          <a:xfrm>
            <a:off x="6099048" y="1673352"/>
            <a:ext cx="274320" cy="274320"/>
          </a:xfrm>
          <a:prstGeom prst="rect">
            <a:avLst/>
          </a:prstGeom>
        </p:spPr>
      </p:pic>
      <p:sp>
        <p:nvSpPr>
          <p:cNvPr id="22" name="Text 16"/>
          <p:cNvSpPr txBox="1"/>
          <p:nvPr/>
        </p:nvSpPr>
        <p:spPr>
          <a:xfrm>
            <a:off x="5522976" y="219456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4 · Tu compu</a:t>
            </a:r>
            <a:endParaRPr lang="en-US" sz="1250" dirty="0"/>
          </a:p>
        </p:txBody>
      </p:sp>
      <p:sp>
        <p:nvSpPr>
          <p:cNvPr id="23" name="Text 17"/>
          <p:cNvSpPr txBox="1"/>
          <p:nvPr/>
        </p:nvSpPr>
        <p:spPr>
          <a:xfrm>
            <a:off x="5568696" y="246888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Buscar y ordenar archivos</a:t>
            </a:r>
            <a:endParaRPr lang="en-US" sz="1050" dirty="0"/>
          </a:p>
        </p:txBody>
      </p:sp>
      <p:sp>
        <p:nvSpPr>
          <p:cNvPr id="24" name="Shape 18"/>
          <p:cNvSpPr/>
          <p:nvPr/>
        </p:nvSpPr>
        <p:spPr>
          <a:xfrm>
            <a:off x="7141464" y="137160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25" name="Shape 19"/>
          <p:cNvSpPr/>
          <p:nvPr/>
        </p:nvSpPr>
        <p:spPr>
          <a:xfrm>
            <a:off x="7626096" y="1536192"/>
            <a:ext cx="548640" cy="548640"/>
          </a:xfrm>
          <a:prstGeom prst="ellipse">
            <a:avLst/>
          </a:prstGeom>
          <a:solidFill>
            <a:srgbClr val="4B2E83"/>
          </a:solidFill>
          <a:ln w="9525">
            <a:solidFill>
              <a:srgbClr val="4B2E83"/>
            </a:solidFill>
            <a:prstDash val="solid"/>
          </a:ln>
        </p:spPr>
      </p:sp>
      <p:pic>
        <p:nvPicPr>
          <p:cNvPr id="26" name="Image 4" descr="preencoded.png"/>
          <p:cNvPicPr>
            <a:picLocks noChangeAspect="1"/>
          </p:cNvPicPr>
          <p:nvPr/>
        </p:nvPicPr>
        <p:blipFill>
          <a:blip r:embed="rId7"/>
          <a:stretch>
            <a:fillRect/>
          </a:stretch>
        </p:blipFill>
        <p:spPr>
          <a:xfrm>
            <a:off x="7763256" y="1673352"/>
            <a:ext cx="274320" cy="274320"/>
          </a:xfrm>
          <a:prstGeom prst="rect">
            <a:avLst/>
          </a:prstGeom>
        </p:spPr>
      </p:pic>
      <p:sp>
        <p:nvSpPr>
          <p:cNvPr id="27" name="Text 20"/>
          <p:cNvSpPr txBox="1"/>
          <p:nvPr/>
        </p:nvSpPr>
        <p:spPr>
          <a:xfrm>
            <a:off x="7187184" y="219456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5 · Otras apps</a:t>
            </a:r>
            <a:endParaRPr lang="en-US" sz="1250" dirty="0"/>
          </a:p>
        </p:txBody>
      </p:sp>
      <p:sp>
        <p:nvSpPr>
          <p:cNvPr id="28" name="Text 21"/>
          <p:cNvSpPr txBox="1"/>
          <p:nvPr/>
        </p:nvSpPr>
        <p:spPr>
          <a:xfrm>
            <a:off x="7232904" y="246888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Trabajar dentro de Canva y más</a:t>
            </a:r>
            <a:endParaRPr lang="en-US" sz="1050" dirty="0"/>
          </a:p>
        </p:txBody>
      </p:sp>
      <p:sp>
        <p:nvSpPr>
          <p:cNvPr id="29" name="Shape 22"/>
          <p:cNvSpPr/>
          <p:nvPr/>
        </p:nvSpPr>
        <p:spPr>
          <a:xfrm>
            <a:off x="484632" y="306324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30" name="Shape 23"/>
          <p:cNvSpPr/>
          <p:nvPr/>
        </p:nvSpPr>
        <p:spPr>
          <a:xfrm>
            <a:off x="969264" y="3227832"/>
            <a:ext cx="548640" cy="548640"/>
          </a:xfrm>
          <a:prstGeom prst="ellipse">
            <a:avLst/>
          </a:prstGeom>
          <a:solidFill>
            <a:srgbClr val="4B2E83"/>
          </a:solidFill>
          <a:ln w="9525">
            <a:solidFill>
              <a:srgbClr val="4B2E83"/>
            </a:solidFill>
            <a:prstDash val="solid"/>
          </a:ln>
        </p:spPr>
      </p:sp>
      <p:pic>
        <p:nvPicPr>
          <p:cNvPr id="31" name="Image 5" descr="preencoded.png"/>
          <p:cNvPicPr>
            <a:picLocks noChangeAspect="1"/>
          </p:cNvPicPr>
          <p:nvPr/>
        </p:nvPicPr>
        <p:blipFill>
          <a:blip r:embed="rId8"/>
          <a:stretch>
            <a:fillRect/>
          </a:stretch>
        </p:blipFill>
        <p:spPr>
          <a:xfrm>
            <a:off x="1106424" y="3364992"/>
            <a:ext cx="274320" cy="274320"/>
          </a:xfrm>
          <a:prstGeom prst="rect">
            <a:avLst/>
          </a:prstGeom>
        </p:spPr>
      </p:pic>
      <p:sp>
        <p:nvSpPr>
          <p:cNvPr id="32" name="Text 24"/>
          <p:cNvSpPr txBox="1"/>
          <p:nvPr/>
        </p:nvSpPr>
        <p:spPr>
          <a:xfrm>
            <a:off x="530352" y="388620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6 · Datos</a:t>
            </a:r>
            <a:endParaRPr lang="en-US" sz="1250" dirty="0"/>
          </a:p>
        </p:txBody>
      </p:sp>
      <p:sp>
        <p:nvSpPr>
          <p:cNvPr id="33" name="Text 25"/>
          <p:cNvSpPr txBox="1"/>
          <p:nvPr/>
        </p:nvSpPr>
        <p:spPr>
          <a:xfrm>
            <a:off x="576072" y="416052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De la planilla al producto final</a:t>
            </a:r>
            <a:endParaRPr lang="en-US" sz="1050" dirty="0"/>
          </a:p>
        </p:txBody>
      </p:sp>
      <p:sp>
        <p:nvSpPr>
          <p:cNvPr id="34" name="Shape 26"/>
          <p:cNvSpPr/>
          <p:nvPr/>
        </p:nvSpPr>
        <p:spPr>
          <a:xfrm>
            <a:off x="2148840" y="306324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35" name="Shape 27"/>
          <p:cNvSpPr/>
          <p:nvPr/>
        </p:nvSpPr>
        <p:spPr>
          <a:xfrm>
            <a:off x="2633472" y="3227832"/>
            <a:ext cx="548640" cy="548640"/>
          </a:xfrm>
          <a:prstGeom prst="ellipse">
            <a:avLst/>
          </a:prstGeom>
          <a:solidFill>
            <a:srgbClr val="4B2E83"/>
          </a:solidFill>
          <a:ln w="9525">
            <a:solidFill>
              <a:srgbClr val="4B2E83"/>
            </a:solidFill>
            <a:prstDash val="solid"/>
          </a:ln>
        </p:spPr>
      </p:sp>
      <p:pic>
        <p:nvPicPr>
          <p:cNvPr id="36" name="Image 6" descr="preencoded.png"/>
          <p:cNvPicPr>
            <a:picLocks noChangeAspect="1"/>
          </p:cNvPicPr>
          <p:nvPr/>
        </p:nvPicPr>
        <p:blipFill>
          <a:blip r:embed="rId9"/>
          <a:stretch>
            <a:fillRect/>
          </a:stretch>
        </p:blipFill>
        <p:spPr>
          <a:xfrm>
            <a:off x="2770632" y="3364992"/>
            <a:ext cx="274320" cy="274320"/>
          </a:xfrm>
          <a:prstGeom prst="rect">
            <a:avLst/>
          </a:prstGeom>
        </p:spPr>
      </p:pic>
      <p:sp>
        <p:nvSpPr>
          <p:cNvPr id="37" name="Text 28"/>
          <p:cNvSpPr txBox="1"/>
          <p:nvPr/>
        </p:nvSpPr>
        <p:spPr>
          <a:xfrm>
            <a:off x="2194560" y="388620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7 · Repetir y vigilar</a:t>
            </a:r>
            <a:endParaRPr lang="en-US" sz="1250" dirty="0"/>
          </a:p>
        </p:txBody>
      </p:sp>
      <p:sp>
        <p:nvSpPr>
          <p:cNvPr id="38" name="Text 29"/>
          <p:cNvSpPr txBox="1"/>
          <p:nvPr/>
        </p:nvSpPr>
        <p:spPr>
          <a:xfrm>
            <a:off x="2240280" y="416052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Solita, y avisa solo si pasa algo</a:t>
            </a:r>
            <a:endParaRPr lang="en-US" sz="1050" dirty="0"/>
          </a:p>
        </p:txBody>
      </p:sp>
      <p:sp>
        <p:nvSpPr>
          <p:cNvPr id="39" name="Shape 30"/>
          <p:cNvSpPr/>
          <p:nvPr/>
        </p:nvSpPr>
        <p:spPr>
          <a:xfrm>
            <a:off x="3813048" y="306324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40" name="Shape 31"/>
          <p:cNvSpPr/>
          <p:nvPr/>
        </p:nvSpPr>
        <p:spPr>
          <a:xfrm>
            <a:off x="4297680" y="3227832"/>
            <a:ext cx="548640" cy="548640"/>
          </a:xfrm>
          <a:prstGeom prst="ellipse">
            <a:avLst/>
          </a:prstGeom>
          <a:solidFill>
            <a:srgbClr val="FF5A6E"/>
          </a:solidFill>
          <a:ln w="9525">
            <a:solidFill>
              <a:srgbClr val="FF5A6E"/>
            </a:solidFill>
            <a:prstDash val="solid"/>
          </a:ln>
        </p:spPr>
      </p:sp>
      <p:pic>
        <p:nvPicPr>
          <p:cNvPr id="41" name="Image 7" descr="preencoded.png"/>
          <p:cNvPicPr>
            <a:picLocks noChangeAspect="1"/>
          </p:cNvPicPr>
          <p:nvPr/>
        </p:nvPicPr>
        <p:blipFill>
          <a:blip r:embed="rId10"/>
          <a:stretch>
            <a:fillRect/>
          </a:stretch>
        </p:blipFill>
        <p:spPr>
          <a:xfrm>
            <a:off x="4434840" y="3364992"/>
            <a:ext cx="274320" cy="274320"/>
          </a:xfrm>
          <a:prstGeom prst="rect">
            <a:avLst/>
          </a:prstGeom>
        </p:spPr>
      </p:pic>
      <p:sp>
        <p:nvSpPr>
          <p:cNvPr id="42" name="Text 32"/>
          <p:cNvSpPr txBox="1"/>
          <p:nvPr/>
        </p:nvSpPr>
        <p:spPr>
          <a:xfrm>
            <a:off x="3858768" y="388620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8 · Reglas</a:t>
            </a:r>
            <a:endParaRPr lang="en-US" sz="1250" dirty="0"/>
          </a:p>
        </p:txBody>
      </p:sp>
      <p:sp>
        <p:nvSpPr>
          <p:cNvPr id="43" name="Text 33"/>
          <p:cNvSpPr txBox="1"/>
          <p:nvPr/>
        </p:nvSpPr>
        <p:spPr>
          <a:xfrm>
            <a:off x="3904488" y="416052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Que trabaje a tu manera</a:t>
            </a:r>
            <a:endParaRPr lang="en-US" sz="1050" dirty="0"/>
          </a:p>
        </p:txBody>
      </p:sp>
      <p:sp>
        <p:nvSpPr>
          <p:cNvPr id="44" name="Shape 34"/>
          <p:cNvSpPr/>
          <p:nvPr/>
        </p:nvSpPr>
        <p:spPr>
          <a:xfrm>
            <a:off x="5477256" y="306324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45" name="Shape 35"/>
          <p:cNvSpPr/>
          <p:nvPr/>
        </p:nvSpPr>
        <p:spPr>
          <a:xfrm>
            <a:off x="5961888" y="3227832"/>
            <a:ext cx="548640" cy="548640"/>
          </a:xfrm>
          <a:prstGeom prst="ellipse">
            <a:avLst/>
          </a:prstGeom>
          <a:solidFill>
            <a:srgbClr val="4B2E83"/>
          </a:solidFill>
          <a:ln w="9525">
            <a:solidFill>
              <a:srgbClr val="4B2E83"/>
            </a:solidFill>
            <a:prstDash val="solid"/>
          </a:ln>
        </p:spPr>
      </p:sp>
      <p:pic>
        <p:nvPicPr>
          <p:cNvPr id="46" name="Image 8" descr="preencoded.png"/>
          <p:cNvPicPr>
            <a:picLocks noChangeAspect="1"/>
          </p:cNvPicPr>
          <p:nvPr/>
        </p:nvPicPr>
        <p:blipFill>
          <a:blip r:embed="rId11"/>
          <a:stretch>
            <a:fillRect/>
          </a:stretch>
        </p:blipFill>
        <p:spPr>
          <a:xfrm>
            <a:off x="6099048" y="3364992"/>
            <a:ext cx="274320" cy="274320"/>
          </a:xfrm>
          <a:prstGeom prst="rect">
            <a:avLst/>
          </a:prstGeom>
        </p:spPr>
      </p:pic>
      <p:sp>
        <p:nvSpPr>
          <p:cNvPr id="47" name="Text 36"/>
          <p:cNvSpPr txBox="1"/>
          <p:nvPr/>
        </p:nvSpPr>
        <p:spPr>
          <a:xfrm>
            <a:off x="5522976" y="388620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9 · Atajos</a:t>
            </a:r>
            <a:endParaRPr lang="en-US" sz="1250" dirty="0"/>
          </a:p>
        </p:txBody>
      </p:sp>
      <p:sp>
        <p:nvSpPr>
          <p:cNvPr id="48" name="Text 37"/>
          <p:cNvSpPr txBox="1"/>
          <p:nvPr/>
        </p:nvSpPr>
        <p:spPr>
          <a:xfrm>
            <a:off x="5568696" y="416052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Pedidos guardados con un /</a:t>
            </a:r>
            <a:endParaRPr lang="en-US" sz="1050" dirty="0"/>
          </a:p>
        </p:txBody>
      </p:sp>
      <p:sp>
        <p:nvSpPr>
          <p:cNvPr id="49" name="Shape 38"/>
          <p:cNvSpPr/>
          <p:nvPr/>
        </p:nvSpPr>
        <p:spPr>
          <a:xfrm>
            <a:off x="7141464" y="3063240"/>
            <a:ext cx="1517904" cy="1554480"/>
          </a:xfrm>
          <a:prstGeom prst="roundRect">
            <a:avLst>
              <a:gd name="adj" fmla="val 72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50" name="Shape 39"/>
          <p:cNvSpPr/>
          <p:nvPr/>
        </p:nvSpPr>
        <p:spPr>
          <a:xfrm>
            <a:off x="7626096" y="3227832"/>
            <a:ext cx="548640" cy="548640"/>
          </a:xfrm>
          <a:prstGeom prst="ellipse">
            <a:avLst/>
          </a:prstGeom>
          <a:solidFill>
            <a:srgbClr val="4B2E83"/>
          </a:solidFill>
          <a:ln w="9525">
            <a:solidFill>
              <a:srgbClr val="4B2E83"/>
            </a:solidFill>
            <a:prstDash val="solid"/>
          </a:ln>
        </p:spPr>
      </p:sp>
      <p:pic>
        <p:nvPicPr>
          <p:cNvPr id="51" name="Image 9" descr="preencoded.png"/>
          <p:cNvPicPr>
            <a:picLocks noChangeAspect="1"/>
          </p:cNvPicPr>
          <p:nvPr/>
        </p:nvPicPr>
        <p:blipFill>
          <a:blip r:embed="rId12"/>
          <a:stretch>
            <a:fillRect/>
          </a:stretch>
        </p:blipFill>
        <p:spPr>
          <a:xfrm>
            <a:off x="7763256" y="3364992"/>
            <a:ext cx="274320" cy="274320"/>
          </a:xfrm>
          <a:prstGeom prst="rect">
            <a:avLst/>
          </a:prstGeom>
        </p:spPr>
      </p:pic>
      <p:sp>
        <p:nvSpPr>
          <p:cNvPr id="52" name="Text 40"/>
          <p:cNvSpPr txBox="1"/>
          <p:nvPr/>
        </p:nvSpPr>
        <p:spPr>
          <a:xfrm>
            <a:off x="7187184" y="3886200"/>
            <a:ext cx="1426464" cy="274320"/>
          </a:xfrm>
          <a:prstGeom prst="rect">
            <a:avLst/>
          </a:prstGeom>
          <a:noFill/>
          <a:ln/>
        </p:spPr>
        <p:txBody>
          <a:bodyPr wrap="square" lIns="0" tIns="0" rIns="0" bIns="0" rtlCol="0" anchor="t"/>
          <a:lstStyle/>
          <a:p>
            <a:pPr marL="0" indent="0" algn="ctr">
              <a:buNone/>
            </a:pPr>
            <a:r>
              <a:rPr lang="en-US" sz="1250" b="1" dirty="0">
                <a:solidFill>
                  <a:srgbClr val="2B1B4A"/>
                </a:solidFill>
                <a:latin typeface="Calibri" pitchFamily="34" charset="0"/>
                <a:ea typeface="Calibri" pitchFamily="34" charset="-122"/>
                <a:cs typeface="Calibri" pitchFamily="34" charset="-120"/>
              </a:rPr>
              <a:t>10 · Voz y modos</a:t>
            </a:r>
            <a:endParaRPr lang="en-US" sz="1250" dirty="0"/>
          </a:p>
        </p:txBody>
      </p:sp>
      <p:sp>
        <p:nvSpPr>
          <p:cNvPr id="53" name="Text 41"/>
          <p:cNvSpPr txBox="1"/>
          <p:nvPr/>
        </p:nvSpPr>
        <p:spPr>
          <a:xfrm>
            <a:off x="7232904" y="4160520"/>
            <a:ext cx="1335024" cy="411480"/>
          </a:xfrm>
          <a:prstGeom prst="rect">
            <a:avLst/>
          </a:prstGeom>
          <a:noFill/>
          <a:ln/>
        </p:spPr>
        <p:txBody>
          <a:bodyPr wrap="square" lIns="0" tIns="0" rIns="0" bIns="0" rtlCol="0" anchor="t"/>
          <a:lstStyle/>
          <a:p>
            <a:pPr marL="0" indent="0" algn="ctr">
              <a:buNone/>
            </a:pPr>
            <a:r>
              <a:rPr lang="en-US" sz="1050" dirty="0">
                <a:solidFill>
                  <a:srgbClr val="6B5B8C"/>
                </a:solidFill>
                <a:latin typeface="Calibri" pitchFamily="34" charset="0"/>
                <a:ea typeface="Calibri" pitchFamily="34" charset="-122"/>
                <a:cs typeface="Calibri" pitchFamily="34" charset="-120"/>
              </a:rPr>
              <a:t>Hablale, pedile que piense</a:t>
            </a:r>
            <a:endParaRPr lang="en-US" sz="1050" dirty="0"/>
          </a:p>
        </p:txBody>
      </p:sp>
      <p:pic>
        <p:nvPicPr>
          <p:cNvPr id="57" name="Imagen 56">
            <a:extLst>
              <a:ext uri="{FF2B5EF4-FFF2-40B4-BE49-F238E27FC236}">
                <a16:creationId xmlns:a16="http://schemas.microsoft.com/office/drawing/2014/main" id="{C6494BB1-A1F2-B923-23CD-9B87D7F334F3}"/>
              </a:ext>
            </a:extLst>
          </p:cNvPr>
          <p:cNvPicPr>
            <a:picLocks noChangeAspect="1"/>
          </p:cNvPicPr>
          <p:nvPr/>
        </p:nvPicPr>
        <p:blipFill>
          <a:blip r:embed="rId13"/>
          <a:stretch>
            <a:fillRect/>
          </a:stretch>
        </p:blipFill>
        <p:spPr>
          <a:xfrm>
            <a:off x="8120328" y="115439"/>
            <a:ext cx="841691" cy="31166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200400" cy="5143500"/>
          </a:xfrm>
          <a:prstGeom prst="rect">
            <a:avLst/>
          </a:prstGeom>
          <a:solidFill>
            <a:srgbClr val="2B1B4A"/>
          </a:solidFill>
          <a:ln w="12700">
            <a:solidFill>
              <a:srgbClr val="2B1B4A"/>
            </a:solidFill>
            <a:prstDash val="solid"/>
          </a:ln>
        </p:spPr>
      </p:sp>
      <p:sp>
        <p:nvSpPr>
          <p:cNvPr id="3" name="Shape 1"/>
          <p:cNvSpPr/>
          <p:nvPr/>
        </p:nvSpPr>
        <p:spPr>
          <a:xfrm>
            <a:off x="457200" y="640080"/>
            <a:ext cx="822960" cy="822960"/>
          </a:xfrm>
          <a:prstGeom prst="ellipse">
            <a:avLst/>
          </a:prstGeom>
          <a:solidFill>
            <a:srgbClr val="FF5A6E"/>
          </a:solidFill>
          <a:ln w="9525">
            <a:solidFill>
              <a:srgbClr val="FF5A6E"/>
            </a:solidFill>
            <a:prstDash val="solid"/>
          </a:ln>
        </p:spPr>
      </p:sp>
      <p:pic>
        <p:nvPicPr>
          <p:cNvPr id="4" name="Image 0" descr="preencoded.png"/>
          <p:cNvPicPr>
            <a:picLocks noChangeAspect="1"/>
          </p:cNvPicPr>
          <p:nvPr/>
        </p:nvPicPr>
        <p:blipFill>
          <a:blip r:embed="rId3"/>
          <a:stretch>
            <a:fillRect/>
          </a:stretch>
        </p:blipFill>
        <p:spPr>
          <a:xfrm>
            <a:off x="662940" y="845820"/>
            <a:ext cx="411480" cy="411480"/>
          </a:xfrm>
          <a:prstGeom prst="rect">
            <a:avLst/>
          </a:prstGeom>
        </p:spPr>
      </p:pic>
      <p:sp>
        <p:nvSpPr>
          <p:cNvPr id="5" name="Text 2"/>
          <p:cNvSpPr txBox="1"/>
          <p:nvPr/>
        </p:nvSpPr>
        <p:spPr>
          <a:xfrm>
            <a:off x="457200" y="1600200"/>
            <a:ext cx="2377440" cy="274320"/>
          </a:xfrm>
          <a:prstGeom prst="rect">
            <a:avLst/>
          </a:prstGeom>
          <a:noFill/>
          <a:ln/>
        </p:spPr>
        <p:txBody>
          <a:bodyPr wrap="square" lIns="0" tIns="0" rIns="0" bIns="0" rtlCol="0" anchor="t"/>
          <a:lstStyle/>
          <a:p>
            <a:pPr marL="0" indent="0">
              <a:buNone/>
            </a:pPr>
            <a:r>
              <a:rPr lang="en-US" sz="1100" b="1" kern="0" spc="300" dirty="0">
                <a:solidFill>
                  <a:srgbClr val="FFC857"/>
                </a:solidFill>
                <a:latin typeface="Calibri" pitchFamily="34" charset="0"/>
                <a:ea typeface="Calibri" pitchFamily="34" charset="-122"/>
                <a:cs typeface="Calibri" pitchFamily="34" charset="-120"/>
              </a:rPr>
              <a:t>CAPACIDAD 1</a:t>
            </a:r>
            <a:endParaRPr lang="en-US" sz="1100" dirty="0"/>
          </a:p>
        </p:txBody>
      </p:sp>
      <p:sp>
        <p:nvSpPr>
          <p:cNvPr id="6" name="Text 3"/>
          <p:cNvSpPr txBox="1"/>
          <p:nvPr/>
        </p:nvSpPr>
        <p:spPr>
          <a:xfrm>
            <a:off x="457200" y="1874520"/>
            <a:ext cx="2377440" cy="640080"/>
          </a:xfrm>
          <a:prstGeom prst="rect">
            <a:avLst/>
          </a:prstGeom>
          <a:noFill/>
          <a:ln/>
        </p:spPr>
        <p:txBody>
          <a:bodyPr wrap="square" lIns="0" tIns="0" rIns="0" bIns="0" rtlCol="0" anchor="t"/>
          <a:lstStyle/>
          <a:p>
            <a:pPr marL="0" indent="0">
              <a:buNone/>
            </a:pPr>
            <a:r>
              <a:rPr lang="en-US" sz="3400" b="1" dirty="0">
                <a:solidFill>
                  <a:srgbClr val="FFFFFF"/>
                </a:solidFill>
                <a:latin typeface="Cambria" pitchFamily="34" charset="0"/>
                <a:ea typeface="Cambria" pitchFamily="34" charset="-122"/>
                <a:cs typeface="Cambria" pitchFamily="34" charset="-120"/>
              </a:rPr>
              <a:t>Tu mail</a:t>
            </a:r>
            <a:endParaRPr lang="en-US" sz="3400" dirty="0"/>
          </a:p>
        </p:txBody>
      </p:sp>
      <p:sp>
        <p:nvSpPr>
          <p:cNvPr id="7" name="Text 4"/>
          <p:cNvSpPr txBox="1"/>
          <p:nvPr/>
        </p:nvSpPr>
        <p:spPr>
          <a:xfrm>
            <a:off x="457200" y="2651760"/>
            <a:ext cx="2377440" cy="91440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La IA puede trabajar sobre tu correo, no solo escribirte un mail.</a:t>
            </a:r>
            <a:endParaRPr lang="en-US" sz="1500" dirty="0"/>
          </a:p>
        </p:txBody>
      </p:sp>
      <p:sp>
        <p:nvSpPr>
          <p:cNvPr id="8" name="Text 5"/>
          <p:cNvSpPr txBox="1"/>
          <p:nvPr/>
        </p:nvSpPr>
        <p:spPr>
          <a:xfrm>
            <a:off x="457200" y="3840480"/>
            <a:ext cx="2377440" cy="731520"/>
          </a:xfrm>
          <a:prstGeom prst="rect">
            <a:avLst/>
          </a:prstGeom>
          <a:noFill/>
          <a:ln/>
        </p:spPr>
        <p:txBody>
          <a:bodyPr wrap="square" lIns="0" tIns="0" rIns="0" bIns="0" rtlCol="0" anchor="t"/>
          <a:lstStyle/>
          <a:p>
            <a:pPr marL="0" indent="0">
              <a:buNone/>
            </a:pPr>
            <a:r>
              <a:rPr lang="en-US" sz="1400" b="1" i="1" dirty="0">
                <a:solidFill>
                  <a:srgbClr val="FFC857"/>
                </a:solidFill>
                <a:latin typeface="Calibri" pitchFamily="34" charset="0"/>
                <a:ea typeface="Calibri" pitchFamily="34" charset="-122"/>
                <a:cs typeface="Calibri" pitchFamily="34" charset="-120"/>
              </a:rPr>
              <a:t>Un filtro inteligente para tu bandeja de entrada.</a:t>
            </a:r>
            <a:endParaRPr lang="en-US" sz="1400" dirty="0"/>
          </a:p>
        </p:txBody>
      </p:sp>
      <p:sp>
        <p:nvSpPr>
          <p:cNvPr id="9" name="Shape 6"/>
          <p:cNvSpPr/>
          <p:nvPr/>
        </p:nvSpPr>
        <p:spPr>
          <a:xfrm>
            <a:off x="3566160" y="548640"/>
            <a:ext cx="5120640" cy="868680"/>
          </a:xfrm>
          <a:prstGeom prst="roundRect">
            <a:avLst>
              <a:gd name="adj" fmla="val 12632"/>
            </a:avLst>
          </a:prstGeom>
          <a:solidFill>
            <a:srgbClr val="F4EFFB"/>
          </a:solidFill>
          <a:ln w="9525">
            <a:solidFill>
              <a:srgbClr val="F4EFFB"/>
            </a:solidFill>
            <a:prstDash val="solid"/>
          </a:ln>
        </p:spPr>
      </p:sp>
      <p:pic>
        <p:nvPicPr>
          <p:cNvPr id="10" name="Image 1" descr="preencoded.png"/>
          <p:cNvPicPr>
            <a:picLocks noChangeAspect="1"/>
          </p:cNvPicPr>
          <p:nvPr/>
        </p:nvPicPr>
        <p:blipFill>
          <a:blip r:embed="rId4"/>
          <a:stretch>
            <a:fillRect/>
          </a:stretch>
        </p:blipFill>
        <p:spPr>
          <a:xfrm>
            <a:off x="3749040" y="685800"/>
            <a:ext cx="256032" cy="256032"/>
          </a:xfrm>
          <a:prstGeom prst="rect">
            <a:avLst/>
          </a:prstGeom>
        </p:spPr>
      </p:pic>
      <p:sp>
        <p:nvSpPr>
          <p:cNvPr id="11" name="Text 7"/>
          <p:cNvSpPr txBox="1"/>
          <p:nvPr/>
        </p:nvSpPr>
        <p:spPr>
          <a:xfrm>
            <a:off x="4206240" y="548640"/>
            <a:ext cx="4297680" cy="86868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Buscá los mails que digan “vencimiento” y decime cuáles me piden hacer algo, y para cuándo.</a:t>
            </a:r>
            <a:endParaRPr lang="en-US" sz="1300" dirty="0"/>
          </a:p>
        </p:txBody>
      </p:sp>
      <p:sp>
        <p:nvSpPr>
          <p:cNvPr id="12" name="Shape 8"/>
          <p:cNvSpPr/>
          <p:nvPr/>
        </p:nvSpPr>
        <p:spPr>
          <a:xfrm>
            <a:off x="3566160" y="1581912"/>
            <a:ext cx="5120640" cy="868680"/>
          </a:xfrm>
          <a:prstGeom prst="roundRect">
            <a:avLst>
              <a:gd name="adj" fmla="val 12632"/>
            </a:avLst>
          </a:prstGeom>
          <a:solidFill>
            <a:srgbClr val="F4EFFB"/>
          </a:solidFill>
          <a:ln w="9525">
            <a:solidFill>
              <a:srgbClr val="F4EFFB"/>
            </a:solidFill>
            <a:prstDash val="solid"/>
          </a:ln>
        </p:spPr>
      </p:sp>
      <p:pic>
        <p:nvPicPr>
          <p:cNvPr id="13" name="Image 2" descr="preencoded.png"/>
          <p:cNvPicPr>
            <a:picLocks noChangeAspect="1"/>
          </p:cNvPicPr>
          <p:nvPr/>
        </p:nvPicPr>
        <p:blipFill>
          <a:blip r:embed="rId4"/>
          <a:stretch>
            <a:fillRect/>
          </a:stretch>
        </p:blipFill>
        <p:spPr>
          <a:xfrm>
            <a:off x="3749040" y="1719072"/>
            <a:ext cx="256032" cy="256032"/>
          </a:xfrm>
          <a:prstGeom prst="rect">
            <a:avLst/>
          </a:prstGeom>
        </p:spPr>
      </p:pic>
      <p:sp>
        <p:nvSpPr>
          <p:cNvPr id="14" name="Text 9"/>
          <p:cNvSpPr txBox="1"/>
          <p:nvPr/>
        </p:nvSpPr>
        <p:spPr>
          <a:xfrm>
            <a:off x="4206240" y="1581912"/>
            <a:ext cx="4297680" cy="86868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Mirá mis mails de los últimos 15 días y mostrame solo los importantes o los que necesitan respuesta.</a:t>
            </a:r>
            <a:endParaRPr lang="en-US" sz="1300" dirty="0"/>
          </a:p>
        </p:txBody>
      </p:sp>
      <p:sp>
        <p:nvSpPr>
          <p:cNvPr id="15" name="Shape 10"/>
          <p:cNvSpPr/>
          <p:nvPr/>
        </p:nvSpPr>
        <p:spPr>
          <a:xfrm>
            <a:off x="3566160" y="2615184"/>
            <a:ext cx="5120640" cy="868680"/>
          </a:xfrm>
          <a:prstGeom prst="roundRect">
            <a:avLst>
              <a:gd name="adj" fmla="val 12632"/>
            </a:avLst>
          </a:prstGeom>
          <a:solidFill>
            <a:srgbClr val="F4EFFB"/>
          </a:solidFill>
          <a:ln w="9525">
            <a:solidFill>
              <a:srgbClr val="F4EFFB"/>
            </a:solidFill>
            <a:prstDash val="solid"/>
          </a:ln>
        </p:spPr>
      </p:sp>
      <p:pic>
        <p:nvPicPr>
          <p:cNvPr id="16" name="Image 3" descr="preencoded.png"/>
          <p:cNvPicPr>
            <a:picLocks noChangeAspect="1"/>
          </p:cNvPicPr>
          <p:nvPr/>
        </p:nvPicPr>
        <p:blipFill>
          <a:blip r:embed="rId4"/>
          <a:stretch>
            <a:fillRect/>
          </a:stretch>
        </p:blipFill>
        <p:spPr>
          <a:xfrm>
            <a:off x="3749040" y="2752344"/>
            <a:ext cx="256032" cy="256032"/>
          </a:xfrm>
          <a:prstGeom prst="rect">
            <a:avLst/>
          </a:prstGeom>
        </p:spPr>
      </p:pic>
      <p:sp>
        <p:nvSpPr>
          <p:cNvPr id="17" name="Text 11"/>
          <p:cNvSpPr txBox="1"/>
          <p:nvPr/>
        </p:nvSpPr>
        <p:spPr>
          <a:xfrm>
            <a:off x="4206240" y="2615184"/>
            <a:ext cx="4297680" cy="86868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Juntá todos los mails de [una clienta o proveedor] y resumime qué pasó y qué me falta hacer.</a:t>
            </a:r>
            <a:endParaRPr lang="en-US" sz="1300" dirty="0"/>
          </a:p>
        </p:txBody>
      </p:sp>
      <p:sp>
        <p:nvSpPr>
          <p:cNvPr id="18" name="Shape 12"/>
          <p:cNvSpPr/>
          <p:nvPr/>
        </p:nvSpPr>
        <p:spPr>
          <a:xfrm>
            <a:off x="3566160" y="3648456"/>
            <a:ext cx="5120640" cy="868680"/>
          </a:xfrm>
          <a:prstGeom prst="roundRect">
            <a:avLst>
              <a:gd name="adj" fmla="val 12632"/>
            </a:avLst>
          </a:prstGeom>
          <a:solidFill>
            <a:srgbClr val="F4EFFB"/>
          </a:solidFill>
          <a:ln w="9525">
            <a:solidFill>
              <a:srgbClr val="F4EFFB"/>
            </a:solidFill>
            <a:prstDash val="solid"/>
          </a:ln>
        </p:spPr>
      </p:sp>
      <p:pic>
        <p:nvPicPr>
          <p:cNvPr id="19" name="Image 4" descr="preencoded.png"/>
          <p:cNvPicPr>
            <a:picLocks noChangeAspect="1"/>
          </p:cNvPicPr>
          <p:nvPr/>
        </p:nvPicPr>
        <p:blipFill>
          <a:blip r:embed="rId4"/>
          <a:stretch>
            <a:fillRect/>
          </a:stretch>
        </p:blipFill>
        <p:spPr>
          <a:xfrm>
            <a:off x="3749040" y="3785616"/>
            <a:ext cx="256032" cy="256032"/>
          </a:xfrm>
          <a:prstGeom prst="rect">
            <a:avLst/>
          </a:prstGeom>
        </p:spPr>
      </p:pic>
      <p:sp>
        <p:nvSpPr>
          <p:cNvPr id="20" name="Text 13"/>
          <p:cNvSpPr txBox="1"/>
          <p:nvPr/>
        </p:nvSpPr>
        <p:spPr>
          <a:xfrm>
            <a:off x="4206240" y="3648456"/>
            <a:ext cx="4297680" cy="86868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Encontrá los mails con adjuntos sobre [tema] y ordename la información.</a:t>
            </a:r>
            <a:endParaRPr lang="en-US" sz="1300" dirty="0"/>
          </a:p>
        </p:txBody>
      </p:sp>
      <p:pic>
        <p:nvPicPr>
          <p:cNvPr id="24" name="Imagen 23">
            <a:extLst>
              <a:ext uri="{FF2B5EF4-FFF2-40B4-BE49-F238E27FC236}">
                <a16:creationId xmlns:a16="http://schemas.microsoft.com/office/drawing/2014/main" id="{412900DF-B71A-C8B7-1945-35E171FCEA55}"/>
              </a:ext>
            </a:extLst>
          </p:cNvPr>
          <p:cNvPicPr>
            <a:picLocks noChangeAspect="1"/>
          </p:cNvPicPr>
          <p:nvPr/>
        </p:nvPicPr>
        <p:blipFill>
          <a:blip r:embed="rId5"/>
          <a:stretch>
            <a:fillRect/>
          </a:stretch>
        </p:blipFill>
        <p:spPr>
          <a:xfrm>
            <a:off x="8120328" y="115439"/>
            <a:ext cx="841691" cy="31166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2</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Tu calendario y tu agenda</a:t>
            </a:r>
            <a:endParaRPr lang="en-US" sz="3000" dirty="0"/>
          </a:p>
        </p:txBody>
      </p:sp>
      <p:sp>
        <p:nvSpPr>
          <p:cNvPr id="4" name="Shape 2"/>
          <p:cNvSpPr/>
          <p:nvPr/>
        </p:nvSpPr>
        <p:spPr>
          <a:xfrm>
            <a:off x="475488" y="1371600"/>
            <a:ext cx="2606040" cy="1783080"/>
          </a:xfrm>
          <a:prstGeom prst="roundRect">
            <a:avLst>
              <a:gd name="adj" fmla="val 6154"/>
            </a:avLst>
          </a:prstGeom>
          <a:solidFill>
            <a:srgbClr val="F4EFFB"/>
          </a:solidFill>
          <a:ln w="9525">
            <a:solidFill>
              <a:srgbClr val="F4EFFB"/>
            </a:solidFill>
            <a:prstDash val="solid"/>
          </a:ln>
        </p:spPr>
      </p:sp>
      <p:sp>
        <p:nvSpPr>
          <p:cNvPr id="5" name="Shape 3"/>
          <p:cNvSpPr/>
          <p:nvPr/>
        </p:nvSpPr>
        <p:spPr>
          <a:xfrm>
            <a:off x="704088" y="1554480"/>
            <a:ext cx="502920" cy="502920"/>
          </a:xfrm>
          <a:prstGeom prst="ellipse">
            <a:avLst/>
          </a:prstGeom>
          <a:solidFill>
            <a:srgbClr val="4B2E83"/>
          </a:solidFill>
          <a:ln w="9525">
            <a:solidFill>
              <a:srgbClr val="4B2E83"/>
            </a:solidFill>
            <a:prstDash val="solid"/>
          </a:ln>
        </p:spPr>
      </p:sp>
      <p:pic>
        <p:nvPicPr>
          <p:cNvPr id="6" name="Image 0" descr="preencoded.png"/>
          <p:cNvPicPr>
            <a:picLocks noChangeAspect="1"/>
          </p:cNvPicPr>
          <p:nvPr/>
        </p:nvPicPr>
        <p:blipFill>
          <a:blip r:embed="rId3"/>
          <a:stretch>
            <a:fillRect/>
          </a:stretch>
        </p:blipFill>
        <p:spPr>
          <a:xfrm>
            <a:off x="829818" y="1680210"/>
            <a:ext cx="251460" cy="251460"/>
          </a:xfrm>
          <a:prstGeom prst="rect">
            <a:avLst/>
          </a:prstGeom>
        </p:spPr>
      </p:pic>
      <p:sp>
        <p:nvSpPr>
          <p:cNvPr id="7" name="Text 4"/>
          <p:cNvSpPr txBox="1"/>
          <p:nvPr/>
        </p:nvSpPr>
        <p:spPr>
          <a:xfrm>
            <a:off x="704088" y="2194560"/>
            <a:ext cx="2194560" cy="868680"/>
          </a:xfrm>
          <a:prstGeom prst="rect">
            <a:avLst/>
          </a:prstGeom>
          <a:noFill/>
          <a:ln/>
        </p:spPr>
        <p:txBody>
          <a:bodyPr wrap="square" lIns="0" tIns="0" rIns="0" bIns="0" rtlCol="0" anchor="t"/>
          <a:lstStyle/>
          <a:p>
            <a:pPr marL="0" indent="0">
              <a:buNone/>
            </a:pPr>
            <a:r>
              <a:rPr lang="en-US" sz="1300" i="1" dirty="0">
                <a:solidFill>
                  <a:srgbClr val="2B1B4A"/>
                </a:solidFill>
                <a:latin typeface="Calibri" pitchFamily="34" charset="0"/>
                <a:ea typeface="Calibri" pitchFamily="34" charset="-122"/>
                <a:cs typeface="Calibri" pitchFamily="34" charset="-120"/>
              </a:rPr>
              <a:t>“</a:t>
            </a:r>
            <a:r>
              <a:rPr lang="en-US" sz="1300" i="1" dirty="0" err="1">
                <a:solidFill>
                  <a:srgbClr val="2B1B4A"/>
                </a:solidFill>
                <a:latin typeface="Calibri" pitchFamily="34" charset="0"/>
                <a:ea typeface="Calibri" pitchFamily="34" charset="-122"/>
                <a:cs typeface="Calibri" pitchFamily="34" charset="-120"/>
              </a:rPr>
              <a:t>Buscá</a:t>
            </a:r>
            <a:r>
              <a:rPr lang="en-US" sz="1300" i="1" dirty="0">
                <a:solidFill>
                  <a:srgbClr val="2B1B4A"/>
                </a:solidFill>
                <a:latin typeface="Calibri" pitchFamily="34" charset="0"/>
                <a:ea typeface="Calibri" pitchFamily="34" charset="-122"/>
                <a:cs typeface="Calibri" pitchFamily="34" charset="-120"/>
              </a:rPr>
              <a:t> mails con </a:t>
            </a:r>
            <a:r>
              <a:rPr lang="en-US" sz="1300" i="1" dirty="0" err="1">
                <a:solidFill>
                  <a:srgbClr val="2B1B4A"/>
                </a:solidFill>
                <a:latin typeface="Calibri" pitchFamily="34" charset="0"/>
                <a:ea typeface="Calibri" pitchFamily="34" charset="-122"/>
                <a:cs typeface="Calibri" pitchFamily="34" charset="-120"/>
              </a:rPr>
              <a:t>vencimientos</a:t>
            </a:r>
            <a:r>
              <a:rPr lang="en-US" sz="1300" i="1" dirty="0">
                <a:solidFill>
                  <a:srgbClr val="2B1B4A"/>
                </a:solidFill>
                <a:latin typeface="Calibri" pitchFamily="34" charset="0"/>
                <a:ea typeface="Calibri" pitchFamily="34" charset="-122"/>
                <a:cs typeface="Calibri" pitchFamily="34" charset="-120"/>
              </a:rPr>
              <a:t> y </a:t>
            </a:r>
            <a:r>
              <a:rPr lang="en-US" sz="1300" i="1" dirty="0" err="1">
                <a:solidFill>
                  <a:srgbClr val="2B1B4A"/>
                </a:solidFill>
                <a:latin typeface="Calibri" pitchFamily="34" charset="0"/>
                <a:ea typeface="Calibri" pitchFamily="34" charset="-122"/>
                <a:cs typeface="Calibri" pitchFamily="34" charset="-120"/>
              </a:rPr>
              <a:t>agendá</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los</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recordatorios</a:t>
            </a:r>
            <a:r>
              <a:rPr lang="en-US" sz="1300" i="1" dirty="0">
                <a:solidFill>
                  <a:srgbClr val="2B1B4A"/>
                </a:solidFill>
                <a:latin typeface="Calibri" pitchFamily="34" charset="0"/>
                <a:ea typeface="Calibri" pitchFamily="34" charset="-122"/>
                <a:cs typeface="Calibri" pitchFamily="34" charset="-120"/>
              </a:rPr>
              <a:t>”.</a:t>
            </a:r>
            <a:endParaRPr lang="en-US" sz="1300" dirty="0"/>
          </a:p>
        </p:txBody>
      </p:sp>
      <p:sp>
        <p:nvSpPr>
          <p:cNvPr id="8" name="Shape 5"/>
          <p:cNvSpPr/>
          <p:nvPr/>
        </p:nvSpPr>
        <p:spPr>
          <a:xfrm>
            <a:off x="3264408" y="1371600"/>
            <a:ext cx="2606040" cy="1783080"/>
          </a:xfrm>
          <a:prstGeom prst="roundRect">
            <a:avLst>
              <a:gd name="adj" fmla="val 6154"/>
            </a:avLst>
          </a:prstGeom>
          <a:solidFill>
            <a:srgbClr val="F4EFFB"/>
          </a:solidFill>
          <a:ln w="9525">
            <a:solidFill>
              <a:srgbClr val="F4EFFB"/>
            </a:solidFill>
            <a:prstDash val="solid"/>
          </a:ln>
        </p:spPr>
      </p:sp>
      <p:sp>
        <p:nvSpPr>
          <p:cNvPr id="9" name="Shape 6"/>
          <p:cNvSpPr/>
          <p:nvPr/>
        </p:nvSpPr>
        <p:spPr>
          <a:xfrm>
            <a:off x="3493008" y="1554480"/>
            <a:ext cx="502920" cy="502920"/>
          </a:xfrm>
          <a:prstGeom prst="ellipse">
            <a:avLst/>
          </a:prstGeom>
          <a:solidFill>
            <a:srgbClr val="4B2E83"/>
          </a:solidFill>
          <a:ln w="9525">
            <a:solidFill>
              <a:srgbClr val="4B2E83"/>
            </a:solidFill>
            <a:prstDash val="solid"/>
          </a:ln>
        </p:spPr>
      </p:sp>
      <p:pic>
        <p:nvPicPr>
          <p:cNvPr id="10" name="Image 1" descr="preencoded.png"/>
          <p:cNvPicPr>
            <a:picLocks noChangeAspect="1"/>
          </p:cNvPicPr>
          <p:nvPr/>
        </p:nvPicPr>
        <p:blipFill>
          <a:blip r:embed="rId4"/>
          <a:stretch>
            <a:fillRect/>
          </a:stretch>
        </p:blipFill>
        <p:spPr>
          <a:xfrm>
            <a:off x="3618738" y="1680210"/>
            <a:ext cx="251460" cy="251460"/>
          </a:xfrm>
          <a:prstGeom prst="rect">
            <a:avLst/>
          </a:prstGeom>
        </p:spPr>
      </p:pic>
      <p:sp>
        <p:nvSpPr>
          <p:cNvPr id="11" name="Text 7"/>
          <p:cNvSpPr txBox="1"/>
          <p:nvPr/>
        </p:nvSpPr>
        <p:spPr>
          <a:xfrm>
            <a:off x="3493008" y="2194560"/>
            <a:ext cx="2194560" cy="868680"/>
          </a:xfrm>
          <a:prstGeom prst="rect">
            <a:avLst/>
          </a:prstGeom>
          <a:noFill/>
          <a:ln/>
        </p:spPr>
        <p:txBody>
          <a:bodyPr wrap="square" lIns="0" tIns="0" rIns="0" bIns="0" rtlCol="0" anchor="t"/>
          <a:lstStyle/>
          <a:p>
            <a:pPr marL="0" indent="0">
              <a:buNone/>
            </a:pPr>
            <a:r>
              <a:rPr lang="en-US" sz="1300" i="1" dirty="0">
                <a:solidFill>
                  <a:srgbClr val="2B1B4A"/>
                </a:solidFill>
                <a:latin typeface="Calibri" pitchFamily="34" charset="0"/>
                <a:ea typeface="Calibri" pitchFamily="34" charset="-122"/>
                <a:cs typeface="Calibri" pitchFamily="34" charset="-120"/>
              </a:rPr>
              <a:t>“</a:t>
            </a:r>
            <a:r>
              <a:rPr lang="en-US" sz="1300" i="1" dirty="0" err="1">
                <a:solidFill>
                  <a:srgbClr val="2B1B4A"/>
                </a:solidFill>
                <a:latin typeface="Calibri" pitchFamily="34" charset="0"/>
                <a:ea typeface="Calibri" pitchFamily="34" charset="-122"/>
                <a:cs typeface="Calibri" pitchFamily="34" charset="-120"/>
              </a:rPr>
              <a:t>Agendame</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los</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recordatorios</a:t>
            </a:r>
            <a:r>
              <a:rPr lang="en-US" sz="1300" i="1" dirty="0">
                <a:solidFill>
                  <a:srgbClr val="2B1B4A"/>
                </a:solidFill>
                <a:latin typeface="Calibri" pitchFamily="34" charset="0"/>
                <a:ea typeface="Calibri" pitchFamily="34" charset="-122"/>
                <a:cs typeface="Calibri" pitchFamily="34" charset="-120"/>
              </a:rPr>
              <a:t> para </a:t>
            </a:r>
            <a:r>
              <a:rPr lang="en-US" sz="1300" i="1" dirty="0" err="1">
                <a:solidFill>
                  <a:srgbClr val="2B1B4A"/>
                </a:solidFill>
                <a:latin typeface="Calibri" pitchFamily="34" charset="0"/>
                <a:ea typeface="Calibri" pitchFamily="34" charset="-122"/>
                <a:cs typeface="Calibri" pitchFamily="34" charset="-120"/>
              </a:rPr>
              <a:t>tareas</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recurrentes</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anuales</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asignando</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participación</a:t>
            </a:r>
            <a:r>
              <a:rPr lang="en-US" sz="1300" i="1" dirty="0">
                <a:solidFill>
                  <a:srgbClr val="2B1B4A"/>
                </a:solidFill>
                <a:latin typeface="Calibri" pitchFamily="34" charset="0"/>
                <a:ea typeface="Calibri" pitchFamily="34" charset="-122"/>
                <a:cs typeface="Calibri" pitchFamily="34" charset="-120"/>
              </a:rPr>
              <a:t> a X”</a:t>
            </a:r>
            <a:endParaRPr lang="en-US" sz="1300" dirty="0"/>
          </a:p>
        </p:txBody>
      </p:sp>
      <p:sp>
        <p:nvSpPr>
          <p:cNvPr id="12" name="Shape 8"/>
          <p:cNvSpPr/>
          <p:nvPr/>
        </p:nvSpPr>
        <p:spPr>
          <a:xfrm>
            <a:off x="6053328" y="1371600"/>
            <a:ext cx="2606040" cy="1783080"/>
          </a:xfrm>
          <a:prstGeom prst="roundRect">
            <a:avLst>
              <a:gd name="adj" fmla="val 6154"/>
            </a:avLst>
          </a:prstGeom>
          <a:solidFill>
            <a:srgbClr val="F4EFFB"/>
          </a:solidFill>
          <a:ln w="9525">
            <a:solidFill>
              <a:srgbClr val="F4EFFB"/>
            </a:solidFill>
            <a:prstDash val="solid"/>
          </a:ln>
        </p:spPr>
      </p:sp>
      <p:sp>
        <p:nvSpPr>
          <p:cNvPr id="13" name="Shape 9"/>
          <p:cNvSpPr/>
          <p:nvPr/>
        </p:nvSpPr>
        <p:spPr>
          <a:xfrm>
            <a:off x="6281928" y="1554480"/>
            <a:ext cx="502920" cy="502920"/>
          </a:xfrm>
          <a:prstGeom prst="ellipse">
            <a:avLst/>
          </a:prstGeom>
          <a:solidFill>
            <a:srgbClr val="4B2E83"/>
          </a:solidFill>
          <a:ln w="9525">
            <a:solidFill>
              <a:srgbClr val="4B2E83"/>
            </a:solidFill>
            <a:prstDash val="solid"/>
          </a:ln>
        </p:spPr>
      </p:sp>
      <p:pic>
        <p:nvPicPr>
          <p:cNvPr id="14" name="Image 2" descr="preencoded.png"/>
          <p:cNvPicPr>
            <a:picLocks noChangeAspect="1"/>
          </p:cNvPicPr>
          <p:nvPr/>
        </p:nvPicPr>
        <p:blipFill>
          <a:blip r:embed="rId5"/>
          <a:stretch>
            <a:fillRect/>
          </a:stretch>
        </p:blipFill>
        <p:spPr>
          <a:xfrm>
            <a:off x="6407658" y="1680210"/>
            <a:ext cx="251460" cy="251460"/>
          </a:xfrm>
          <a:prstGeom prst="rect">
            <a:avLst/>
          </a:prstGeom>
        </p:spPr>
      </p:pic>
      <p:sp>
        <p:nvSpPr>
          <p:cNvPr id="15" name="Text 10"/>
          <p:cNvSpPr txBox="1"/>
          <p:nvPr/>
        </p:nvSpPr>
        <p:spPr>
          <a:xfrm>
            <a:off x="6281928" y="2194560"/>
            <a:ext cx="2194560" cy="868680"/>
          </a:xfrm>
          <a:prstGeom prst="rect">
            <a:avLst/>
          </a:prstGeom>
          <a:noFill/>
          <a:ln/>
        </p:spPr>
        <p:txBody>
          <a:bodyPr wrap="square" lIns="0" tIns="0" rIns="0" bIns="0" rtlCol="0" anchor="t"/>
          <a:lstStyle/>
          <a:p>
            <a:pPr marL="0" indent="0">
              <a:buNone/>
            </a:pPr>
            <a:r>
              <a:rPr lang="en-US" sz="1300" i="1" dirty="0">
                <a:solidFill>
                  <a:srgbClr val="2B1B4A"/>
                </a:solidFill>
                <a:latin typeface="Calibri" pitchFamily="34" charset="0"/>
                <a:ea typeface="Calibri" pitchFamily="34" charset="-122"/>
                <a:cs typeface="Calibri" pitchFamily="34" charset="-120"/>
              </a:rPr>
              <a:t>“Organizame la </a:t>
            </a:r>
            <a:r>
              <a:rPr lang="en-US" sz="1300" i="1" dirty="0" err="1">
                <a:solidFill>
                  <a:srgbClr val="2B1B4A"/>
                </a:solidFill>
                <a:latin typeface="Calibri" pitchFamily="34" charset="0"/>
                <a:ea typeface="Calibri" pitchFamily="34" charset="-122"/>
                <a:cs typeface="Calibri" pitchFamily="34" charset="-120"/>
              </a:rPr>
              <a:t>semana</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según</a:t>
            </a:r>
            <a:r>
              <a:rPr lang="en-US" sz="1300" i="1" dirty="0">
                <a:solidFill>
                  <a:srgbClr val="2B1B4A"/>
                </a:solidFill>
                <a:latin typeface="Calibri" pitchFamily="34" charset="0"/>
                <a:ea typeface="Calibri" pitchFamily="34" charset="-122"/>
                <a:cs typeface="Calibri" pitchFamily="34" charset="-120"/>
              </a:rPr>
              <a:t> [skill </a:t>
            </a:r>
            <a:r>
              <a:rPr lang="en-US" sz="1300" i="1" dirty="0" err="1">
                <a:solidFill>
                  <a:srgbClr val="2B1B4A"/>
                </a:solidFill>
                <a:latin typeface="Calibri" pitchFamily="34" charset="0"/>
                <a:ea typeface="Calibri" pitchFamily="34" charset="-122"/>
                <a:cs typeface="Calibri" pitchFamily="34" charset="-120"/>
              </a:rPr>
              <a:t>prioridades</a:t>
            </a:r>
            <a:r>
              <a:rPr lang="en-US" sz="1300" i="1" dirty="0">
                <a:solidFill>
                  <a:srgbClr val="2B1B4A"/>
                </a:solidFill>
                <a:latin typeface="Calibri" pitchFamily="34" charset="0"/>
                <a:ea typeface="Calibri" pitchFamily="34" charset="-122"/>
                <a:cs typeface="Calibri" pitchFamily="34" charset="-120"/>
              </a:rPr>
              <a:t> </a:t>
            </a:r>
            <a:r>
              <a:rPr lang="en-US" sz="1300" i="1" dirty="0" err="1">
                <a:solidFill>
                  <a:srgbClr val="2B1B4A"/>
                </a:solidFill>
                <a:latin typeface="Calibri" pitchFamily="34" charset="0"/>
                <a:ea typeface="Calibri" pitchFamily="34" charset="-122"/>
                <a:cs typeface="Calibri" pitchFamily="34" charset="-120"/>
              </a:rPr>
              <a:t>xej</a:t>
            </a:r>
            <a:r>
              <a:rPr lang="en-US" sz="1300" i="1" dirty="0">
                <a:solidFill>
                  <a:srgbClr val="2B1B4A"/>
                </a:solidFill>
                <a:latin typeface="Calibri" pitchFamily="34" charset="0"/>
                <a:ea typeface="Calibri" pitchFamily="34" charset="-122"/>
                <a:cs typeface="Calibri" pitchFamily="34" charset="-120"/>
              </a:rPr>
              <a:t>] y las reuniones que ya tengo.”</a:t>
            </a:r>
            <a:endParaRPr lang="en-US" sz="1300" dirty="0"/>
          </a:p>
        </p:txBody>
      </p:sp>
      <p:sp>
        <p:nvSpPr>
          <p:cNvPr id="16" name="Shape 11"/>
          <p:cNvSpPr/>
          <p:nvPr/>
        </p:nvSpPr>
        <p:spPr>
          <a:xfrm>
            <a:off x="457200" y="3383280"/>
            <a:ext cx="8229600" cy="1280160"/>
          </a:xfrm>
          <a:prstGeom prst="roundRect">
            <a:avLst>
              <a:gd name="adj" fmla="val 8571"/>
            </a:avLst>
          </a:prstGeom>
          <a:solidFill>
            <a:srgbClr val="2B1B4A"/>
          </a:solidFill>
          <a:ln w="9525">
            <a:solidFill>
              <a:srgbClr val="2B1B4A"/>
            </a:solidFill>
            <a:prstDash val="solid"/>
          </a:ln>
        </p:spPr>
      </p:sp>
      <p:sp>
        <p:nvSpPr>
          <p:cNvPr id="17" name="Text 12"/>
          <p:cNvSpPr txBox="1"/>
          <p:nvPr/>
        </p:nvSpPr>
        <p:spPr>
          <a:xfrm>
            <a:off x="777240" y="3566160"/>
            <a:ext cx="3657600" cy="274320"/>
          </a:xfrm>
          <a:prstGeom prst="rect">
            <a:avLst/>
          </a:prstGeom>
          <a:noFill/>
          <a:ln/>
        </p:spPr>
        <p:txBody>
          <a:bodyPr wrap="square" lIns="0" tIns="0" rIns="0" bIns="0" rtlCol="0" anchor="t"/>
          <a:lstStyle/>
          <a:p>
            <a:pPr marL="0" indent="0">
              <a:buNone/>
            </a:pPr>
            <a:r>
              <a:rPr lang="en-US" sz="1100" b="1" kern="0" spc="300" dirty="0">
                <a:solidFill>
                  <a:srgbClr val="FFC857"/>
                </a:solidFill>
                <a:latin typeface="Calibri" pitchFamily="34" charset="0"/>
                <a:ea typeface="Calibri" pitchFamily="34" charset="-122"/>
                <a:cs typeface="Calibri" pitchFamily="34" charset="-120"/>
              </a:rPr>
              <a:t>MAIL + CALENDARIO</a:t>
            </a:r>
            <a:endParaRPr lang="en-US" sz="1100" dirty="0"/>
          </a:p>
        </p:txBody>
      </p:sp>
      <p:sp>
        <p:nvSpPr>
          <p:cNvPr id="18" name="Text 13"/>
          <p:cNvSpPr txBox="1"/>
          <p:nvPr/>
        </p:nvSpPr>
        <p:spPr>
          <a:xfrm>
            <a:off x="777240" y="3840480"/>
            <a:ext cx="4937760" cy="685800"/>
          </a:xfrm>
          <a:prstGeom prst="rect">
            <a:avLst/>
          </a:prstGeom>
          <a:noFill/>
          <a:ln/>
        </p:spPr>
        <p:txBody>
          <a:bodyPr wrap="square" lIns="0" tIns="0" rIns="0" bIns="0" rtlCol="0" anchor="t"/>
          <a:lstStyle/>
          <a:p>
            <a:pPr marL="0" indent="0">
              <a:buNone/>
            </a:pPr>
            <a:r>
              <a:rPr lang="en-US" sz="1500" i="1" dirty="0">
                <a:solidFill>
                  <a:srgbClr val="FFFFFF"/>
                </a:solidFill>
                <a:latin typeface="Calibri" pitchFamily="34" charset="0"/>
                <a:ea typeface="Calibri" pitchFamily="34" charset="-122"/>
                <a:cs typeface="Calibri" pitchFamily="34" charset="-120"/>
              </a:rPr>
              <a:t>“Encontrá en mis mails las </a:t>
            </a:r>
            <a:r>
              <a:rPr lang="en-US" sz="1500" i="1" dirty="0" err="1">
                <a:solidFill>
                  <a:srgbClr val="FFFFFF"/>
                </a:solidFill>
                <a:latin typeface="Calibri" pitchFamily="34" charset="0"/>
                <a:ea typeface="Calibri" pitchFamily="34" charset="-122"/>
                <a:cs typeface="Calibri" pitchFamily="34" charset="-120"/>
              </a:rPr>
              <a:t>reuniones</a:t>
            </a:r>
            <a:r>
              <a:rPr lang="en-US" sz="1500" i="1" dirty="0">
                <a:solidFill>
                  <a:srgbClr val="FFFFFF"/>
                </a:solidFill>
                <a:latin typeface="Calibri" pitchFamily="34" charset="0"/>
                <a:ea typeface="Calibri" pitchFamily="34" charset="-122"/>
                <a:cs typeface="Calibri" pitchFamily="34" charset="-120"/>
              </a:rPr>
              <a:t>/</a:t>
            </a:r>
            <a:r>
              <a:rPr lang="en-US" sz="1500" i="1" dirty="0" err="1">
                <a:solidFill>
                  <a:srgbClr val="FFFFFF"/>
                </a:solidFill>
                <a:latin typeface="Calibri" pitchFamily="34" charset="0"/>
                <a:ea typeface="Calibri" pitchFamily="34" charset="-122"/>
                <a:cs typeface="Calibri" pitchFamily="34" charset="-120"/>
              </a:rPr>
              <a:t>vencimientos</a:t>
            </a:r>
            <a:r>
              <a:rPr lang="en-US" sz="1500" i="1" dirty="0">
                <a:solidFill>
                  <a:srgbClr val="FFFFFF"/>
                </a:solidFill>
                <a:latin typeface="Calibri" pitchFamily="34" charset="0"/>
                <a:ea typeface="Calibri" pitchFamily="34" charset="-122"/>
                <a:cs typeface="Calibri" pitchFamily="34" charset="-120"/>
              </a:rPr>
              <a:t>/</a:t>
            </a:r>
            <a:r>
              <a:rPr lang="en-US" sz="1500" i="1" dirty="0" err="1">
                <a:solidFill>
                  <a:srgbClr val="FFFFFF"/>
                </a:solidFill>
                <a:latin typeface="Calibri" pitchFamily="34" charset="0"/>
                <a:ea typeface="Calibri" pitchFamily="34" charset="-122"/>
                <a:cs typeface="Calibri" pitchFamily="34" charset="-120"/>
              </a:rPr>
              <a:t>tareas</a:t>
            </a:r>
            <a:r>
              <a:rPr lang="en-US" sz="1500" i="1" dirty="0">
                <a:solidFill>
                  <a:srgbClr val="FFFFFF"/>
                </a:solidFill>
                <a:latin typeface="Calibri" pitchFamily="34" charset="0"/>
                <a:ea typeface="Calibri" pitchFamily="34" charset="-122"/>
                <a:cs typeface="Calibri" pitchFamily="34" charset="-120"/>
              </a:rPr>
              <a:t> que faltan coordinar y buscá espacios libres en mi calendario.”</a:t>
            </a:r>
            <a:endParaRPr lang="en-US" sz="1500" dirty="0"/>
          </a:p>
        </p:txBody>
      </p:sp>
      <p:sp>
        <p:nvSpPr>
          <p:cNvPr id="19" name="Shape 14"/>
          <p:cNvSpPr/>
          <p:nvPr/>
        </p:nvSpPr>
        <p:spPr>
          <a:xfrm>
            <a:off x="6080760" y="3749040"/>
            <a:ext cx="502920" cy="502920"/>
          </a:xfrm>
          <a:prstGeom prst="ellipse">
            <a:avLst/>
          </a:prstGeom>
          <a:solidFill>
            <a:srgbClr val="FF5A6E"/>
          </a:solidFill>
          <a:ln w="9525">
            <a:solidFill>
              <a:srgbClr val="FF5A6E"/>
            </a:solidFill>
            <a:prstDash val="solid"/>
          </a:ln>
        </p:spPr>
      </p:sp>
      <p:pic>
        <p:nvPicPr>
          <p:cNvPr id="20" name="Image 3" descr="preencoded.png"/>
          <p:cNvPicPr>
            <a:picLocks noChangeAspect="1"/>
          </p:cNvPicPr>
          <p:nvPr/>
        </p:nvPicPr>
        <p:blipFill>
          <a:blip r:embed="rId6"/>
          <a:stretch>
            <a:fillRect/>
          </a:stretch>
        </p:blipFill>
        <p:spPr>
          <a:xfrm>
            <a:off x="6206490" y="3874770"/>
            <a:ext cx="251460" cy="251460"/>
          </a:xfrm>
          <a:prstGeom prst="rect">
            <a:avLst/>
          </a:prstGeom>
        </p:spPr>
      </p:pic>
      <p:sp>
        <p:nvSpPr>
          <p:cNvPr id="21" name="Text 15"/>
          <p:cNvSpPr txBox="1"/>
          <p:nvPr/>
        </p:nvSpPr>
        <p:spPr>
          <a:xfrm>
            <a:off x="6720840" y="3611880"/>
            <a:ext cx="1828800" cy="914400"/>
          </a:xfrm>
          <a:prstGeom prst="rect">
            <a:avLst/>
          </a:prstGeom>
          <a:noFill/>
          <a:ln/>
        </p:spPr>
        <p:txBody>
          <a:bodyPr wrap="square" lIns="0" tIns="0" rIns="0" bIns="0" rtlCol="0" anchor="ctr"/>
          <a:lstStyle/>
          <a:p>
            <a:pPr marL="0" indent="0">
              <a:buNone/>
            </a:pPr>
            <a:r>
              <a:rPr lang="en-US" sz="1300" b="1" dirty="0">
                <a:solidFill>
                  <a:srgbClr val="FFC857"/>
                </a:solidFill>
                <a:latin typeface="Calibri" pitchFamily="34" charset="0"/>
                <a:ea typeface="Calibri" pitchFamily="34" charset="-122"/>
                <a:cs typeface="Calibri" pitchFamily="34" charset="-120"/>
              </a:rPr>
              <a:t>Ahí las herramientas empiezan a conversar entre sí.</a:t>
            </a:r>
            <a:endParaRPr lang="en-US" sz="1300" dirty="0"/>
          </a:p>
        </p:txBody>
      </p:sp>
      <p:pic>
        <p:nvPicPr>
          <p:cNvPr id="25" name="Imagen 24">
            <a:extLst>
              <a:ext uri="{FF2B5EF4-FFF2-40B4-BE49-F238E27FC236}">
                <a16:creationId xmlns:a16="http://schemas.microsoft.com/office/drawing/2014/main" id="{C1183DF6-44A1-043E-D8AB-86E511C56636}"/>
              </a:ext>
            </a:extLst>
          </p:cNvPr>
          <p:cNvPicPr>
            <a:picLocks noChangeAspect="1"/>
          </p:cNvPicPr>
          <p:nvPr/>
        </p:nvPicPr>
        <p:blipFill>
          <a:blip r:embed="rId7"/>
          <a:stretch>
            <a:fillRect/>
          </a:stretch>
        </p:blipFill>
        <p:spPr>
          <a:xfrm>
            <a:off x="8120328" y="115439"/>
            <a:ext cx="841691" cy="31166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EFFB"/>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3</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Investigar en varios frentes a la vez</a:t>
            </a:r>
            <a:endParaRPr lang="en-US" sz="3000" dirty="0"/>
          </a:p>
        </p:txBody>
      </p:sp>
      <p:sp>
        <p:nvSpPr>
          <p:cNvPr id="4" name="Shape 2"/>
          <p:cNvSpPr/>
          <p:nvPr/>
        </p:nvSpPr>
        <p:spPr>
          <a:xfrm>
            <a:off x="457200" y="1371600"/>
            <a:ext cx="4297680" cy="2743200"/>
          </a:xfrm>
          <a:prstGeom prst="roundRect">
            <a:avLst>
              <a:gd name="adj" fmla="val 4000"/>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5" name="Text 3"/>
          <p:cNvSpPr txBox="1"/>
          <p:nvPr/>
        </p:nvSpPr>
        <p:spPr>
          <a:xfrm>
            <a:off x="731520" y="1554480"/>
            <a:ext cx="3657600" cy="22860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PROBÁ ESTE PEDIDO</a:t>
            </a:r>
            <a:endParaRPr lang="en-US" sz="1100" dirty="0"/>
          </a:p>
        </p:txBody>
      </p:sp>
      <p:sp>
        <p:nvSpPr>
          <p:cNvPr id="6" name="Text 4"/>
          <p:cNvSpPr txBox="1"/>
          <p:nvPr/>
        </p:nvSpPr>
        <p:spPr>
          <a:xfrm>
            <a:off x="731520" y="1874520"/>
            <a:ext cx="3749040" cy="2103120"/>
          </a:xfrm>
          <a:prstGeom prst="rect">
            <a:avLst/>
          </a:prstGeom>
          <a:noFill/>
          <a:ln/>
        </p:spPr>
        <p:txBody>
          <a:bodyPr wrap="square" lIns="0" tIns="0" rIns="0" bIns="0" rtlCol="0" anchor="t"/>
          <a:lstStyle/>
          <a:p>
            <a:pPr marL="0" indent="0">
              <a:buNone/>
            </a:pPr>
            <a:r>
              <a:rPr lang="en-US" sz="1600" i="1" dirty="0">
                <a:solidFill>
                  <a:srgbClr val="2B1B4A"/>
                </a:solidFill>
                <a:latin typeface="Calibri" pitchFamily="34" charset="0"/>
                <a:ea typeface="Calibri" pitchFamily="34" charset="-122"/>
                <a:cs typeface="Calibri" pitchFamily="34" charset="-120"/>
              </a:rPr>
              <a:t>“Organizame un viaje a [destino] para [mes]. Fijate si hay algún evento especial cerca (un eclipse, una lluvia de estrellas, un festival) y en qué meses conviene ir. Buscame hoteles dentro de mi presupuesto y armame el </a:t>
            </a:r>
            <a:r>
              <a:rPr lang="en-US" sz="1600" i="1" dirty="0" err="1">
                <a:solidFill>
                  <a:srgbClr val="2B1B4A"/>
                </a:solidFill>
                <a:latin typeface="Calibri" pitchFamily="34" charset="0"/>
                <a:ea typeface="Calibri" pitchFamily="34" charset="-122"/>
                <a:cs typeface="Calibri" pitchFamily="34" charset="-120"/>
              </a:rPr>
              <a:t>itinerario</a:t>
            </a:r>
            <a:r>
              <a:rPr lang="en-US" sz="1600" i="1" dirty="0">
                <a:solidFill>
                  <a:srgbClr val="2B1B4A"/>
                </a:solidFill>
                <a:latin typeface="Calibri" pitchFamily="34" charset="0"/>
                <a:ea typeface="Calibri" pitchFamily="34" charset="-122"/>
                <a:cs typeface="Calibri" pitchFamily="34" charset="-120"/>
              </a:rPr>
              <a:t>. Para 2 personas, un </a:t>
            </a:r>
            <a:r>
              <a:rPr lang="en-US" sz="1600" i="1" dirty="0" err="1">
                <a:solidFill>
                  <a:srgbClr val="2B1B4A"/>
                </a:solidFill>
                <a:latin typeface="Calibri" pitchFamily="34" charset="0"/>
                <a:ea typeface="Calibri" pitchFamily="34" charset="-122"/>
                <a:cs typeface="Calibri" pitchFamily="34" charset="-120"/>
              </a:rPr>
              <a:t>adulto</a:t>
            </a:r>
            <a:r>
              <a:rPr lang="en-US" sz="1600" i="1" dirty="0">
                <a:solidFill>
                  <a:srgbClr val="2B1B4A"/>
                </a:solidFill>
                <a:latin typeface="Calibri" pitchFamily="34" charset="0"/>
                <a:ea typeface="Calibri" pitchFamily="34" charset="-122"/>
                <a:cs typeface="Calibri" pitchFamily="34" charset="-120"/>
              </a:rPr>
              <a:t> + </a:t>
            </a:r>
            <a:r>
              <a:rPr lang="en-US" sz="1600" i="1" dirty="0" err="1">
                <a:solidFill>
                  <a:srgbClr val="2B1B4A"/>
                </a:solidFill>
                <a:latin typeface="Calibri" pitchFamily="34" charset="0"/>
                <a:ea typeface="Calibri" pitchFamily="34" charset="-122"/>
                <a:cs typeface="Calibri" pitchFamily="34" charset="-120"/>
              </a:rPr>
              <a:t>niño</a:t>
            </a:r>
            <a:r>
              <a:rPr lang="en-US" sz="1600" i="1" dirty="0">
                <a:solidFill>
                  <a:srgbClr val="2B1B4A"/>
                </a:solidFill>
                <a:latin typeface="Calibri" pitchFamily="34" charset="0"/>
                <a:ea typeface="Calibri" pitchFamily="34" charset="-122"/>
                <a:cs typeface="Calibri" pitchFamily="34" charset="-120"/>
              </a:rPr>
              <a:t> de X </a:t>
            </a:r>
            <a:r>
              <a:rPr lang="en-US" sz="1600" i="1" dirty="0" err="1">
                <a:solidFill>
                  <a:srgbClr val="2B1B4A"/>
                </a:solidFill>
                <a:latin typeface="Calibri" pitchFamily="34" charset="0"/>
                <a:ea typeface="Calibri" pitchFamily="34" charset="-122"/>
                <a:cs typeface="Calibri" pitchFamily="34" charset="-120"/>
              </a:rPr>
              <a:t>edad</a:t>
            </a:r>
            <a:r>
              <a:rPr lang="en-US" sz="1600" i="1" dirty="0">
                <a:solidFill>
                  <a:srgbClr val="2B1B4A"/>
                </a:solidFill>
                <a:latin typeface="Calibri" pitchFamily="34" charset="0"/>
                <a:ea typeface="Calibri" pitchFamily="34" charset="-122"/>
                <a:cs typeface="Calibri" pitchFamily="34" charset="-120"/>
              </a:rPr>
              <a:t>. [Tipo de comida X, </a:t>
            </a:r>
            <a:r>
              <a:rPr lang="en-US" sz="1600" i="1" dirty="0" err="1">
                <a:solidFill>
                  <a:srgbClr val="2B1B4A"/>
                </a:solidFill>
                <a:latin typeface="Calibri" pitchFamily="34" charset="0"/>
                <a:ea typeface="Calibri" pitchFamily="34" charset="-122"/>
                <a:cs typeface="Calibri" pitchFamily="34" charset="-120"/>
              </a:rPr>
              <a:t>particularidades</a:t>
            </a:r>
            <a:r>
              <a:rPr lang="en-US" sz="1600" i="1" dirty="0">
                <a:solidFill>
                  <a:srgbClr val="2B1B4A"/>
                </a:solidFill>
                <a:latin typeface="Calibri" pitchFamily="34" charset="0"/>
                <a:ea typeface="Calibri" pitchFamily="34" charset="-122"/>
                <a:cs typeface="Calibri" pitchFamily="34" charset="-120"/>
              </a:rPr>
              <a:t> X]”</a:t>
            </a:r>
            <a:endParaRPr lang="en-US" sz="1600" dirty="0"/>
          </a:p>
        </p:txBody>
      </p:sp>
      <p:sp>
        <p:nvSpPr>
          <p:cNvPr id="7" name="Text 5"/>
          <p:cNvSpPr txBox="1"/>
          <p:nvPr/>
        </p:nvSpPr>
        <p:spPr>
          <a:xfrm>
            <a:off x="5120640" y="1371600"/>
            <a:ext cx="3566160" cy="274320"/>
          </a:xfrm>
          <a:prstGeom prst="rect">
            <a:avLst/>
          </a:prstGeom>
          <a:noFill/>
          <a:ln/>
        </p:spPr>
        <p:txBody>
          <a:bodyPr wrap="square" lIns="0" tIns="0" rIns="0" bIns="0" rtlCol="0" anchor="t"/>
          <a:lstStyle/>
          <a:p>
            <a:pPr marL="0" indent="0">
              <a:buNone/>
            </a:pPr>
            <a:r>
              <a:rPr lang="en-US" sz="1300" b="1" dirty="0">
                <a:solidFill>
                  <a:srgbClr val="6B5B8C"/>
                </a:solidFill>
                <a:latin typeface="Calibri" pitchFamily="34" charset="0"/>
                <a:ea typeface="Calibri" pitchFamily="34" charset="-122"/>
                <a:cs typeface="Calibri" pitchFamily="34" charset="-120"/>
              </a:rPr>
              <a:t>Mientras vos tomás mate, la IA…</a:t>
            </a:r>
            <a:endParaRPr lang="en-US" sz="1300" dirty="0"/>
          </a:p>
        </p:txBody>
      </p:sp>
      <p:sp>
        <p:nvSpPr>
          <p:cNvPr id="8" name="Shape 6"/>
          <p:cNvSpPr/>
          <p:nvPr/>
        </p:nvSpPr>
        <p:spPr>
          <a:xfrm>
            <a:off x="5120640" y="1737360"/>
            <a:ext cx="457200" cy="457200"/>
          </a:xfrm>
          <a:prstGeom prst="ellipse">
            <a:avLst/>
          </a:prstGeom>
          <a:solidFill>
            <a:srgbClr val="4B2E83"/>
          </a:solidFill>
          <a:ln w="9525">
            <a:solidFill>
              <a:srgbClr val="4B2E83"/>
            </a:solidFill>
            <a:prstDash val="solid"/>
          </a:ln>
        </p:spPr>
      </p:sp>
      <p:pic>
        <p:nvPicPr>
          <p:cNvPr id="9" name="Image 0" descr="preencoded.png"/>
          <p:cNvPicPr>
            <a:picLocks noChangeAspect="1"/>
          </p:cNvPicPr>
          <p:nvPr/>
        </p:nvPicPr>
        <p:blipFill>
          <a:blip r:embed="rId3"/>
          <a:stretch>
            <a:fillRect/>
          </a:stretch>
        </p:blipFill>
        <p:spPr>
          <a:xfrm>
            <a:off x="5234940" y="1851660"/>
            <a:ext cx="228600" cy="228600"/>
          </a:xfrm>
          <a:prstGeom prst="rect">
            <a:avLst/>
          </a:prstGeom>
        </p:spPr>
      </p:pic>
      <p:sp>
        <p:nvSpPr>
          <p:cNvPr id="10" name="Text 7"/>
          <p:cNvSpPr txBox="1"/>
          <p:nvPr/>
        </p:nvSpPr>
        <p:spPr>
          <a:xfrm>
            <a:off x="5760720" y="1737360"/>
            <a:ext cx="2926080" cy="45720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Busca eventos y clima en cada mes</a:t>
            </a:r>
            <a:endParaRPr lang="en-US" sz="1300" dirty="0"/>
          </a:p>
        </p:txBody>
      </p:sp>
      <p:sp>
        <p:nvSpPr>
          <p:cNvPr id="11" name="Shape 8"/>
          <p:cNvSpPr/>
          <p:nvPr/>
        </p:nvSpPr>
        <p:spPr>
          <a:xfrm>
            <a:off x="5120640" y="2331720"/>
            <a:ext cx="457200" cy="457200"/>
          </a:xfrm>
          <a:prstGeom prst="ellipse">
            <a:avLst/>
          </a:prstGeom>
          <a:solidFill>
            <a:srgbClr val="4B2E83"/>
          </a:solidFill>
          <a:ln w="9525">
            <a:solidFill>
              <a:srgbClr val="4B2E83"/>
            </a:solidFill>
            <a:prstDash val="solid"/>
          </a:ln>
        </p:spPr>
      </p:sp>
      <p:pic>
        <p:nvPicPr>
          <p:cNvPr id="12" name="Image 1" descr="preencoded.png"/>
          <p:cNvPicPr>
            <a:picLocks noChangeAspect="1"/>
          </p:cNvPicPr>
          <p:nvPr/>
        </p:nvPicPr>
        <p:blipFill>
          <a:blip r:embed="rId4"/>
          <a:stretch>
            <a:fillRect/>
          </a:stretch>
        </p:blipFill>
        <p:spPr>
          <a:xfrm>
            <a:off x="5234940" y="2446020"/>
            <a:ext cx="228600" cy="228600"/>
          </a:xfrm>
          <a:prstGeom prst="rect">
            <a:avLst/>
          </a:prstGeom>
        </p:spPr>
      </p:pic>
      <p:sp>
        <p:nvSpPr>
          <p:cNvPr id="13" name="Text 9"/>
          <p:cNvSpPr txBox="1"/>
          <p:nvPr/>
        </p:nvSpPr>
        <p:spPr>
          <a:xfrm>
            <a:off x="5760720" y="2331720"/>
            <a:ext cx="2926080" cy="45720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Compara hoteles y precios</a:t>
            </a:r>
            <a:endParaRPr lang="en-US" sz="1300" dirty="0"/>
          </a:p>
        </p:txBody>
      </p:sp>
      <p:sp>
        <p:nvSpPr>
          <p:cNvPr id="14" name="Shape 10"/>
          <p:cNvSpPr/>
          <p:nvPr/>
        </p:nvSpPr>
        <p:spPr>
          <a:xfrm>
            <a:off x="5120640" y="2926080"/>
            <a:ext cx="457200" cy="457200"/>
          </a:xfrm>
          <a:prstGeom prst="ellipse">
            <a:avLst/>
          </a:prstGeom>
          <a:solidFill>
            <a:srgbClr val="4B2E83"/>
          </a:solidFill>
          <a:ln w="9525">
            <a:solidFill>
              <a:srgbClr val="4B2E83"/>
            </a:solidFill>
            <a:prstDash val="solid"/>
          </a:ln>
        </p:spPr>
      </p:sp>
      <p:pic>
        <p:nvPicPr>
          <p:cNvPr id="15" name="Image 2" descr="preencoded.png"/>
          <p:cNvPicPr>
            <a:picLocks noChangeAspect="1"/>
          </p:cNvPicPr>
          <p:nvPr/>
        </p:nvPicPr>
        <p:blipFill>
          <a:blip r:embed="rId5"/>
          <a:stretch>
            <a:fillRect/>
          </a:stretch>
        </p:blipFill>
        <p:spPr>
          <a:xfrm>
            <a:off x="5234940" y="3040380"/>
            <a:ext cx="228600" cy="228600"/>
          </a:xfrm>
          <a:prstGeom prst="rect">
            <a:avLst/>
          </a:prstGeom>
        </p:spPr>
      </p:pic>
      <p:sp>
        <p:nvSpPr>
          <p:cNvPr id="16" name="Text 11"/>
          <p:cNvSpPr txBox="1"/>
          <p:nvPr/>
        </p:nvSpPr>
        <p:spPr>
          <a:xfrm>
            <a:off x="5760720" y="2926080"/>
            <a:ext cx="2926080" cy="45720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Arma el recorrido día por día</a:t>
            </a:r>
            <a:endParaRPr lang="en-US" sz="1300" dirty="0"/>
          </a:p>
        </p:txBody>
      </p:sp>
      <p:sp>
        <p:nvSpPr>
          <p:cNvPr id="17" name="Shape 12"/>
          <p:cNvSpPr/>
          <p:nvPr/>
        </p:nvSpPr>
        <p:spPr>
          <a:xfrm>
            <a:off x="5120640" y="3520440"/>
            <a:ext cx="457200" cy="457200"/>
          </a:xfrm>
          <a:prstGeom prst="ellipse">
            <a:avLst/>
          </a:prstGeom>
          <a:solidFill>
            <a:srgbClr val="4B2E83"/>
          </a:solidFill>
          <a:ln w="9525">
            <a:solidFill>
              <a:srgbClr val="4B2E83"/>
            </a:solidFill>
            <a:prstDash val="solid"/>
          </a:ln>
        </p:spPr>
      </p:sp>
      <p:pic>
        <p:nvPicPr>
          <p:cNvPr id="18" name="Image 3" descr="preencoded.png"/>
          <p:cNvPicPr>
            <a:picLocks noChangeAspect="1"/>
          </p:cNvPicPr>
          <p:nvPr/>
        </p:nvPicPr>
        <p:blipFill>
          <a:blip r:embed="rId6"/>
          <a:stretch>
            <a:fillRect/>
          </a:stretch>
        </p:blipFill>
        <p:spPr>
          <a:xfrm>
            <a:off x="5234940" y="3634740"/>
            <a:ext cx="228600" cy="228600"/>
          </a:xfrm>
          <a:prstGeom prst="rect">
            <a:avLst/>
          </a:prstGeom>
        </p:spPr>
      </p:pic>
      <p:sp>
        <p:nvSpPr>
          <p:cNvPr id="19" name="Text 13"/>
          <p:cNvSpPr txBox="1"/>
          <p:nvPr/>
        </p:nvSpPr>
        <p:spPr>
          <a:xfrm>
            <a:off x="5760720" y="3520440"/>
            <a:ext cx="2926080" cy="45720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Junta todo en un informe para que decidas</a:t>
            </a:r>
            <a:endParaRPr lang="en-US" sz="1300" dirty="0"/>
          </a:p>
        </p:txBody>
      </p:sp>
      <p:sp>
        <p:nvSpPr>
          <p:cNvPr id="20" name="Shape 14"/>
          <p:cNvSpPr/>
          <p:nvPr/>
        </p:nvSpPr>
        <p:spPr>
          <a:xfrm>
            <a:off x="457200" y="4297680"/>
            <a:ext cx="8229600" cy="502920"/>
          </a:xfrm>
          <a:prstGeom prst="roundRect">
            <a:avLst>
              <a:gd name="adj" fmla="val 21818"/>
            </a:avLst>
          </a:prstGeom>
          <a:solidFill>
            <a:srgbClr val="2B1B4A"/>
          </a:solidFill>
          <a:ln w="9525">
            <a:solidFill>
              <a:srgbClr val="2B1B4A"/>
            </a:solidFill>
            <a:prstDash val="solid"/>
          </a:ln>
        </p:spPr>
      </p:sp>
      <p:sp>
        <p:nvSpPr>
          <p:cNvPr id="21" name="Text 15"/>
          <p:cNvSpPr txBox="1"/>
          <p:nvPr/>
        </p:nvSpPr>
        <p:spPr>
          <a:xfrm>
            <a:off x="457200" y="4297680"/>
            <a:ext cx="8229600"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No contesta una pregunta: ejecuta un proceso de investigación.</a:t>
            </a:r>
            <a:endParaRPr lang="en-US" sz="1400" dirty="0"/>
          </a:p>
        </p:txBody>
      </p:sp>
      <p:pic>
        <p:nvPicPr>
          <p:cNvPr id="23" name="Imagen 22">
            <a:extLst>
              <a:ext uri="{FF2B5EF4-FFF2-40B4-BE49-F238E27FC236}">
                <a16:creationId xmlns:a16="http://schemas.microsoft.com/office/drawing/2014/main" id="{82D98254-CBBB-7048-F895-4AD6C311761D}"/>
              </a:ext>
            </a:extLst>
          </p:cNvPr>
          <p:cNvPicPr>
            <a:picLocks noChangeAspect="1"/>
          </p:cNvPicPr>
          <p:nvPr/>
        </p:nvPicPr>
        <p:blipFill>
          <a:blip r:embed="rId7"/>
          <a:stretch>
            <a:fillRect/>
          </a:stretch>
        </p:blipFill>
        <p:spPr>
          <a:xfrm>
            <a:off x="8127101" y="118489"/>
            <a:ext cx="841691" cy="31166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4</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Tu propia computadora</a:t>
            </a:r>
            <a:endParaRPr lang="en-US" sz="3000" dirty="0"/>
          </a:p>
        </p:txBody>
      </p:sp>
      <p:sp>
        <p:nvSpPr>
          <p:cNvPr id="4" name="Shape 2"/>
          <p:cNvSpPr/>
          <p:nvPr/>
        </p:nvSpPr>
        <p:spPr>
          <a:xfrm>
            <a:off x="457200" y="1371600"/>
            <a:ext cx="4754880" cy="3246120"/>
          </a:xfrm>
          <a:prstGeom prst="roundRect">
            <a:avLst>
              <a:gd name="adj" fmla="val 3380"/>
            </a:avLst>
          </a:prstGeom>
          <a:solidFill>
            <a:srgbClr val="F4EFFB"/>
          </a:solidFill>
          <a:ln w="9525">
            <a:solidFill>
              <a:srgbClr val="F4EFFB"/>
            </a:solidFill>
            <a:prstDash val="solid"/>
          </a:ln>
        </p:spPr>
      </p:sp>
      <p:sp>
        <p:nvSpPr>
          <p:cNvPr id="5" name="Shape 3"/>
          <p:cNvSpPr/>
          <p:nvPr/>
        </p:nvSpPr>
        <p:spPr>
          <a:xfrm>
            <a:off x="1737360" y="1554480"/>
            <a:ext cx="3291840" cy="777240"/>
          </a:xfrm>
          <a:prstGeom prst="roundRect">
            <a:avLst>
              <a:gd name="adj" fmla="val 14118"/>
            </a:avLst>
          </a:prstGeom>
          <a:solidFill>
            <a:srgbClr val="FF5A6E"/>
          </a:solidFill>
          <a:ln w="9525">
            <a:solidFill>
              <a:srgbClr val="FF5A6E"/>
            </a:solidFill>
            <a:prstDash val="solid"/>
          </a:ln>
        </p:spPr>
      </p:sp>
      <p:sp>
        <p:nvSpPr>
          <p:cNvPr id="6" name="Text 4"/>
          <p:cNvSpPr txBox="1"/>
          <p:nvPr/>
        </p:nvSpPr>
        <p:spPr>
          <a:xfrm>
            <a:off x="1874520" y="1554480"/>
            <a:ext cx="3017520" cy="7772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Buscá en mi compu todos los PDFs de [proveedor / curso / clienta].</a:t>
            </a:r>
            <a:endParaRPr lang="en-US" sz="1300" dirty="0"/>
          </a:p>
        </p:txBody>
      </p:sp>
      <p:sp>
        <p:nvSpPr>
          <p:cNvPr id="7" name="Shape 5"/>
          <p:cNvSpPr/>
          <p:nvPr/>
        </p:nvSpPr>
        <p:spPr>
          <a:xfrm>
            <a:off x="640080" y="2560320"/>
            <a:ext cx="3749040" cy="960120"/>
          </a:xfrm>
          <a:prstGeom prst="roundRect">
            <a:avLst>
              <a:gd name="adj" fmla="val 11429"/>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8" name="Text 6"/>
          <p:cNvSpPr txBox="1"/>
          <p:nvPr/>
        </p:nvSpPr>
        <p:spPr>
          <a:xfrm>
            <a:off x="822960" y="2560320"/>
            <a:ext cx="3383280" cy="96012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Encontré 38 archivos. ¿Los clasifico por año y te marco cuáles están duplicados?</a:t>
            </a:r>
            <a:endParaRPr lang="en-US" sz="1300" dirty="0"/>
          </a:p>
        </p:txBody>
      </p:sp>
      <p:sp>
        <p:nvSpPr>
          <p:cNvPr id="9" name="Shape 7"/>
          <p:cNvSpPr/>
          <p:nvPr/>
        </p:nvSpPr>
        <p:spPr>
          <a:xfrm>
            <a:off x="2651760" y="3749040"/>
            <a:ext cx="2377440" cy="640080"/>
          </a:xfrm>
          <a:prstGeom prst="roundRect">
            <a:avLst>
              <a:gd name="adj" fmla="val 17143"/>
            </a:avLst>
          </a:prstGeom>
          <a:solidFill>
            <a:srgbClr val="FF5A6E"/>
          </a:solidFill>
          <a:ln w="9525">
            <a:solidFill>
              <a:srgbClr val="FF5A6E"/>
            </a:solidFill>
            <a:prstDash val="solid"/>
          </a:ln>
        </p:spPr>
      </p:sp>
      <p:sp>
        <p:nvSpPr>
          <p:cNvPr id="10" name="Text 8"/>
          <p:cNvSpPr txBox="1"/>
          <p:nvPr/>
        </p:nvSpPr>
        <p:spPr>
          <a:xfrm>
            <a:off x="2788920" y="3749040"/>
            <a:ext cx="2103120" cy="6400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Sí, y armame una lista.</a:t>
            </a:r>
            <a:endParaRPr lang="en-US" sz="1300" dirty="0"/>
          </a:p>
        </p:txBody>
      </p:sp>
      <p:sp>
        <p:nvSpPr>
          <p:cNvPr id="11" name="Shape 9"/>
          <p:cNvSpPr/>
          <p:nvPr/>
        </p:nvSpPr>
        <p:spPr>
          <a:xfrm>
            <a:off x="5577840" y="1463040"/>
            <a:ext cx="548640" cy="548640"/>
          </a:xfrm>
          <a:prstGeom prst="ellipse">
            <a:avLst/>
          </a:prstGeom>
          <a:solidFill>
            <a:srgbClr val="4B2E83"/>
          </a:solidFill>
          <a:ln w="9525">
            <a:solidFill>
              <a:srgbClr val="4B2E83"/>
            </a:solidFill>
            <a:prstDash val="solid"/>
          </a:ln>
        </p:spPr>
      </p:sp>
      <p:pic>
        <p:nvPicPr>
          <p:cNvPr id="12" name="Image 0" descr="preencoded.png"/>
          <p:cNvPicPr>
            <a:picLocks noChangeAspect="1"/>
          </p:cNvPicPr>
          <p:nvPr/>
        </p:nvPicPr>
        <p:blipFill>
          <a:blip r:embed="rId3"/>
          <a:stretch>
            <a:fillRect/>
          </a:stretch>
        </p:blipFill>
        <p:spPr>
          <a:xfrm>
            <a:off x="5715000" y="1600200"/>
            <a:ext cx="274320" cy="274320"/>
          </a:xfrm>
          <a:prstGeom prst="rect">
            <a:avLst/>
          </a:prstGeom>
        </p:spPr>
      </p:pic>
      <p:sp>
        <p:nvSpPr>
          <p:cNvPr id="13" name="Text 10"/>
          <p:cNvSpPr txBox="1"/>
          <p:nvPr/>
        </p:nvSpPr>
        <p:spPr>
          <a:xfrm>
            <a:off x="6309360" y="1463040"/>
            <a:ext cx="2377440" cy="54864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Encontrar la última versión de un documento</a:t>
            </a:r>
            <a:endParaRPr lang="en-US" sz="1300" dirty="0"/>
          </a:p>
        </p:txBody>
      </p:sp>
      <p:sp>
        <p:nvSpPr>
          <p:cNvPr id="14" name="Shape 11"/>
          <p:cNvSpPr/>
          <p:nvPr/>
        </p:nvSpPr>
        <p:spPr>
          <a:xfrm>
            <a:off x="5577840" y="2286000"/>
            <a:ext cx="548640" cy="548640"/>
          </a:xfrm>
          <a:prstGeom prst="ellipse">
            <a:avLst/>
          </a:prstGeom>
          <a:solidFill>
            <a:srgbClr val="4B2E83"/>
          </a:solidFill>
          <a:ln w="9525">
            <a:solidFill>
              <a:srgbClr val="4B2E83"/>
            </a:solidFill>
            <a:prstDash val="solid"/>
          </a:ln>
        </p:spPr>
      </p:sp>
      <p:pic>
        <p:nvPicPr>
          <p:cNvPr id="15" name="Image 1" descr="preencoded.png"/>
          <p:cNvPicPr>
            <a:picLocks noChangeAspect="1"/>
          </p:cNvPicPr>
          <p:nvPr/>
        </p:nvPicPr>
        <p:blipFill>
          <a:blip r:embed="rId4"/>
          <a:stretch>
            <a:fillRect/>
          </a:stretch>
        </p:blipFill>
        <p:spPr>
          <a:xfrm>
            <a:off x="5715000" y="2423160"/>
            <a:ext cx="274320" cy="274320"/>
          </a:xfrm>
          <a:prstGeom prst="rect">
            <a:avLst/>
          </a:prstGeom>
        </p:spPr>
      </p:pic>
      <p:sp>
        <p:nvSpPr>
          <p:cNvPr id="16" name="Text 12"/>
          <p:cNvSpPr txBox="1"/>
          <p:nvPr/>
        </p:nvSpPr>
        <p:spPr>
          <a:xfrm>
            <a:off x="6309360" y="2286000"/>
            <a:ext cx="2377440" cy="54864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Ubicar las fotos de productos por nombre</a:t>
            </a:r>
            <a:endParaRPr lang="en-US" sz="1300" dirty="0"/>
          </a:p>
        </p:txBody>
      </p:sp>
      <p:sp>
        <p:nvSpPr>
          <p:cNvPr id="17" name="Shape 13"/>
          <p:cNvSpPr/>
          <p:nvPr/>
        </p:nvSpPr>
        <p:spPr>
          <a:xfrm>
            <a:off x="5577840" y="3108960"/>
            <a:ext cx="548640" cy="548640"/>
          </a:xfrm>
          <a:prstGeom prst="ellipse">
            <a:avLst/>
          </a:prstGeom>
          <a:solidFill>
            <a:srgbClr val="4B2E83"/>
          </a:solidFill>
          <a:ln w="9525">
            <a:solidFill>
              <a:srgbClr val="4B2E83"/>
            </a:solidFill>
            <a:prstDash val="solid"/>
          </a:ln>
        </p:spPr>
      </p:sp>
      <p:pic>
        <p:nvPicPr>
          <p:cNvPr id="18" name="Image 2" descr="preencoded.png"/>
          <p:cNvPicPr>
            <a:picLocks noChangeAspect="1"/>
          </p:cNvPicPr>
          <p:nvPr/>
        </p:nvPicPr>
        <p:blipFill>
          <a:blip r:embed="rId5"/>
          <a:stretch>
            <a:fillRect/>
          </a:stretch>
        </p:blipFill>
        <p:spPr>
          <a:xfrm>
            <a:off x="5715000" y="3246120"/>
            <a:ext cx="274320" cy="274320"/>
          </a:xfrm>
          <a:prstGeom prst="rect">
            <a:avLst/>
          </a:prstGeom>
        </p:spPr>
      </p:pic>
      <p:sp>
        <p:nvSpPr>
          <p:cNvPr id="19" name="Text 14"/>
          <p:cNvSpPr txBox="1"/>
          <p:nvPr/>
        </p:nvSpPr>
        <p:spPr>
          <a:xfrm>
            <a:off x="6309360" y="3108960"/>
            <a:ext cx="2377440" cy="54864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Ordenar por año, cliente o proyecto</a:t>
            </a:r>
            <a:endParaRPr lang="en-US" sz="1300" dirty="0"/>
          </a:p>
        </p:txBody>
      </p:sp>
      <p:sp>
        <p:nvSpPr>
          <p:cNvPr id="20" name="Shape 15"/>
          <p:cNvSpPr/>
          <p:nvPr/>
        </p:nvSpPr>
        <p:spPr>
          <a:xfrm>
            <a:off x="5577840" y="3931920"/>
            <a:ext cx="548640" cy="548640"/>
          </a:xfrm>
          <a:prstGeom prst="ellipse">
            <a:avLst/>
          </a:prstGeom>
          <a:solidFill>
            <a:srgbClr val="4B2E83"/>
          </a:solidFill>
          <a:ln w="9525">
            <a:solidFill>
              <a:srgbClr val="4B2E83"/>
            </a:solidFill>
            <a:prstDash val="solid"/>
          </a:ln>
        </p:spPr>
      </p:sp>
      <p:pic>
        <p:nvPicPr>
          <p:cNvPr id="21" name="Image 3" descr="preencoded.png"/>
          <p:cNvPicPr>
            <a:picLocks noChangeAspect="1"/>
          </p:cNvPicPr>
          <p:nvPr/>
        </p:nvPicPr>
        <p:blipFill>
          <a:blip r:embed="rId6"/>
          <a:stretch>
            <a:fillRect/>
          </a:stretch>
        </p:blipFill>
        <p:spPr>
          <a:xfrm>
            <a:off x="5715000" y="4069080"/>
            <a:ext cx="274320" cy="274320"/>
          </a:xfrm>
          <a:prstGeom prst="rect">
            <a:avLst/>
          </a:prstGeom>
        </p:spPr>
      </p:pic>
      <p:sp>
        <p:nvSpPr>
          <p:cNvPr id="22" name="Text 16"/>
          <p:cNvSpPr txBox="1"/>
          <p:nvPr/>
        </p:nvSpPr>
        <p:spPr>
          <a:xfrm>
            <a:off x="6309360" y="3931920"/>
            <a:ext cx="2377440" cy="548640"/>
          </a:xfrm>
          <a:prstGeom prst="rect">
            <a:avLst/>
          </a:prstGeom>
          <a:noFill/>
          <a:ln/>
        </p:spPr>
        <p:txBody>
          <a:bodyPr wrap="square" lIns="0" tIns="0" rIns="0" bIns="0" rtlCol="0" anchor="ctr"/>
          <a:lstStyle/>
          <a:p>
            <a:pPr marL="0" indent="0">
              <a:buNone/>
            </a:pPr>
            <a:r>
              <a:rPr lang="en-US" sz="1300" dirty="0">
                <a:solidFill>
                  <a:srgbClr val="2B1B4A"/>
                </a:solidFill>
                <a:latin typeface="Calibri" pitchFamily="34" charset="0"/>
                <a:ea typeface="Calibri" pitchFamily="34" charset="-122"/>
                <a:cs typeface="Calibri" pitchFamily="34" charset="-120"/>
              </a:rPr>
              <a:t>Detectar archivos duplicados</a:t>
            </a:r>
            <a:endParaRPr lang="en-US" sz="1300" dirty="0"/>
          </a:p>
        </p:txBody>
      </p:sp>
      <p:pic>
        <p:nvPicPr>
          <p:cNvPr id="24" name="Imagen 23">
            <a:extLst>
              <a:ext uri="{FF2B5EF4-FFF2-40B4-BE49-F238E27FC236}">
                <a16:creationId xmlns:a16="http://schemas.microsoft.com/office/drawing/2014/main" id="{BF910E21-FC84-601E-0E40-AE154A2397A9}"/>
              </a:ext>
            </a:extLst>
          </p:cNvPr>
          <p:cNvPicPr>
            <a:picLocks noChangeAspect="1"/>
          </p:cNvPicPr>
          <p:nvPr/>
        </p:nvPicPr>
        <p:blipFill>
          <a:blip r:embed="rId7"/>
          <a:stretch>
            <a:fillRect/>
          </a:stretch>
        </p:blipFill>
        <p:spPr>
          <a:xfrm>
            <a:off x="8120328" y="115439"/>
            <a:ext cx="841691" cy="31166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5</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Entrar a otras herramientas y trabajar ahí</a:t>
            </a:r>
            <a:endParaRPr lang="en-US" sz="3000" dirty="0"/>
          </a:p>
        </p:txBody>
      </p:sp>
      <p:sp>
        <p:nvSpPr>
          <p:cNvPr id="4" name="Shape 2"/>
          <p:cNvSpPr/>
          <p:nvPr/>
        </p:nvSpPr>
        <p:spPr>
          <a:xfrm>
            <a:off x="457200" y="1371600"/>
            <a:ext cx="5120640" cy="960120"/>
          </a:xfrm>
          <a:prstGeom prst="roundRect">
            <a:avLst>
              <a:gd name="adj" fmla="val 11429"/>
            </a:avLst>
          </a:prstGeom>
          <a:solidFill>
            <a:srgbClr val="F4EFFB"/>
          </a:solidFill>
          <a:ln w="9525">
            <a:solidFill>
              <a:srgbClr val="F4EFFB"/>
            </a:solidFill>
            <a:prstDash val="solid"/>
          </a:ln>
        </p:spPr>
      </p:sp>
      <p:sp>
        <p:nvSpPr>
          <p:cNvPr id="5" name="Shape 3"/>
          <p:cNvSpPr/>
          <p:nvPr/>
        </p:nvSpPr>
        <p:spPr>
          <a:xfrm>
            <a:off x="685800" y="1600200"/>
            <a:ext cx="502920" cy="502920"/>
          </a:xfrm>
          <a:prstGeom prst="ellipse">
            <a:avLst/>
          </a:prstGeom>
          <a:solidFill>
            <a:srgbClr val="4B2E83"/>
          </a:solidFill>
          <a:ln w="9525">
            <a:solidFill>
              <a:srgbClr val="4B2E83"/>
            </a:solidFill>
            <a:prstDash val="solid"/>
          </a:ln>
        </p:spPr>
      </p:sp>
      <p:pic>
        <p:nvPicPr>
          <p:cNvPr id="6" name="Image 0" descr="preencoded.png"/>
          <p:cNvPicPr>
            <a:picLocks noChangeAspect="1"/>
          </p:cNvPicPr>
          <p:nvPr/>
        </p:nvPicPr>
        <p:blipFill>
          <a:blip r:embed="rId3"/>
          <a:stretch>
            <a:fillRect/>
          </a:stretch>
        </p:blipFill>
        <p:spPr>
          <a:xfrm>
            <a:off x="811530" y="1725930"/>
            <a:ext cx="251460" cy="251460"/>
          </a:xfrm>
          <a:prstGeom prst="rect">
            <a:avLst/>
          </a:prstGeom>
        </p:spPr>
      </p:pic>
      <p:sp>
        <p:nvSpPr>
          <p:cNvPr id="7" name="Text 4"/>
          <p:cNvSpPr txBox="1"/>
          <p:nvPr/>
        </p:nvSpPr>
        <p:spPr>
          <a:xfrm>
            <a:off x="1417320" y="1371600"/>
            <a:ext cx="4023360" cy="960120"/>
          </a:xfrm>
          <a:prstGeom prst="rect">
            <a:avLst/>
          </a:prstGeom>
          <a:noFill/>
          <a:ln/>
        </p:spPr>
        <p:txBody>
          <a:bodyPr wrap="square" lIns="0" tIns="0" rIns="0" bIns="0" rtlCol="0" anchor="ctr"/>
          <a:lstStyle/>
          <a:p>
            <a:pPr marL="0" indent="0">
              <a:buNone/>
            </a:pPr>
            <a:r>
              <a:rPr lang="en-US" sz="1350" i="1" dirty="0">
                <a:solidFill>
                  <a:srgbClr val="2B1B4A"/>
                </a:solidFill>
                <a:latin typeface="Calibri" pitchFamily="34" charset="0"/>
                <a:ea typeface="Calibri" pitchFamily="34" charset="-122"/>
                <a:cs typeface="Calibri" pitchFamily="34" charset="-120"/>
              </a:rPr>
              <a:t>“Abrí este diseño de Canva y cambiá el precio de $X a $Y.”</a:t>
            </a:r>
            <a:endParaRPr lang="en-US" sz="1350" dirty="0"/>
          </a:p>
        </p:txBody>
      </p:sp>
      <p:sp>
        <p:nvSpPr>
          <p:cNvPr id="8" name="Shape 5"/>
          <p:cNvSpPr/>
          <p:nvPr/>
        </p:nvSpPr>
        <p:spPr>
          <a:xfrm>
            <a:off x="457200" y="2514600"/>
            <a:ext cx="5120640" cy="960120"/>
          </a:xfrm>
          <a:prstGeom prst="roundRect">
            <a:avLst>
              <a:gd name="adj" fmla="val 11429"/>
            </a:avLst>
          </a:prstGeom>
          <a:solidFill>
            <a:srgbClr val="F4EFFB"/>
          </a:solidFill>
          <a:ln w="9525">
            <a:solidFill>
              <a:srgbClr val="F4EFFB"/>
            </a:solidFill>
            <a:prstDash val="solid"/>
          </a:ln>
        </p:spPr>
      </p:sp>
      <p:sp>
        <p:nvSpPr>
          <p:cNvPr id="9" name="Shape 6"/>
          <p:cNvSpPr/>
          <p:nvPr/>
        </p:nvSpPr>
        <p:spPr>
          <a:xfrm>
            <a:off x="685800" y="2743200"/>
            <a:ext cx="502920" cy="502920"/>
          </a:xfrm>
          <a:prstGeom prst="ellipse">
            <a:avLst/>
          </a:prstGeom>
          <a:solidFill>
            <a:srgbClr val="4B2E83"/>
          </a:solidFill>
          <a:ln w="9525">
            <a:solidFill>
              <a:srgbClr val="4B2E83"/>
            </a:solidFill>
            <a:prstDash val="solid"/>
          </a:ln>
        </p:spPr>
      </p:sp>
      <p:pic>
        <p:nvPicPr>
          <p:cNvPr id="10" name="Image 1" descr="preencoded.png"/>
          <p:cNvPicPr>
            <a:picLocks noChangeAspect="1"/>
          </p:cNvPicPr>
          <p:nvPr/>
        </p:nvPicPr>
        <p:blipFill>
          <a:blip r:embed="rId4"/>
          <a:stretch>
            <a:fillRect/>
          </a:stretch>
        </p:blipFill>
        <p:spPr>
          <a:xfrm>
            <a:off x="811530" y="2868930"/>
            <a:ext cx="251460" cy="251460"/>
          </a:xfrm>
          <a:prstGeom prst="rect">
            <a:avLst/>
          </a:prstGeom>
        </p:spPr>
      </p:pic>
      <p:sp>
        <p:nvSpPr>
          <p:cNvPr id="11" name="Text 7"/>
          <p:cNvSpPr txBox="1"/>
          <p:nvPr/>
        </p:nvSpPr>
        <p:spPr>
          <a:xfrm>
            <a:off x="1417320" y="2514600"/>
            <a:ext cx="4023360" cy="960120"/>
          </a:xfrm>
          <a:prstGeom prst="rect">
            <a:avLst/>
          </a:prstGeom>
          <a:noFill/>
          <a:ln/>
        </p:spPr>
        <p:txBody>
          <a:bodyPr wrap="square" lIns="0" tIns="0" rIns="0" bIns="0" rtlCol="0" anchor="ctr"/>
          <a:lstStyle/>
          <a:p>
            <a:pPr marL="0" indent="0">
              <a:buNone/>
            </a:pPr>
            <a:r>
              <a:rPr lang="en-US" sz="1350" i="1" dirty="0">
                <a:solidFill>
                  <a:srgbClr val="2B1B4A"/>
                </a:solidFill>
                <a:latin typeface="Calibri" pitchFamily="34" charset="0"/>
                <a:ea typeface="Calibri" pitchFamily="34" charset="-122"/>
                <a:cs typeface="Calibri" pitchFamily="34" charset="-120"/>
              </a:rPr>
              <a:t>“Tomá este diseño y prepará las versiones para feed, historia y Facebook.”</a:t>
            </a:r>
            <a:endParaRPr lang="en-US" sz="1350" dirty="0"/>
          </a:p>
        </p:txBody>
      </p:sp>
      <p:sp>
        <p:nvSpPr>
          <p:cNvPr id="12" name="Shape 8"/>
          <p:cNvSpPr/>
          <p:nvPr/>
        </p:nvSpPr>
        <p:spPr>
          <a:xfrm>
            <a:off x="457200" y="3657600"/>
            <a:ext cx="5120640" cy="960120"/>
          </a:xfrm>
          <a:prstGeom prst="roundRect">
            <a:avLst>
              <a:gd name="adj" fmla="val 11429"/>
            </a:avLst>
          </a:prstGeom>
          <a:solidFill>
            <a:srgbClr val="F4EFFB"/>
          </a:solidFill>
          <a:ln w="9525">
            <a:solidFill>
              <a:srgbClr val="F4EFFB"/>
            </a:solidFill>
            <a:prstDash val="solid"/>
          </a:ln>
        </p:spPr>
      </p:sp>
      <p:sp>
        <p:nvSpPr>
          <p:cNvPr id="13" name="Shape 9"/>
          <p:cNvSpPr/>
          <p:nvPr/>
        </p:nvSpPr>
        <p:spPr>
          <a:xfrm>
            <a:off x="685800" y="3886200"/>
            <a:ext cx="502920" cy="502920"/>
          </a:xfrm>
          <a:prstGeom prst="ellipse">
            <a:avLst/>
          </a:prstGeom>
          <a:solidFill>
            <a:srgbClr val="4B2E83"/>
          </a:solidFill>
          <a:ln w="9525">
            <a:solidFill>
              <a:srgbClr val="4B2E83"/>
            </a:solidFill>
            <a:prstDash val="solid"/>
          </a:ln>
        </p:spPr>
      </p:sp>
      <p:pic>
        <p:nvPicPr>
          <p:cNvPr id="14" name="Image 2" descr="preencoded.png"/>
          <p:cNvPicPr>
            <a:picLocks noChangeAspect="1"/>
          </p:cNvPicPr>
          <p:nvPr/>
        </p:nvPicPr>
        <p:blipFill>
          <a:blip r:embed="rId5"/>
          <a:stretch>
            <a:fillRect/>
          </a:stretch>
        </p:blipFill>
        <p:spPr>
          <a:xfrm>
            <a:off x="811530" y="4011930"/>
            <a:ext cx="251460" cy="251460"/>
          </a:xfrm>
          <a:prstGeom prst="rect">
            <a:avLst/>
          </a:prstGeom>
        </p:spPr>
      </p:pic>
      <p:sp>
        <p:nvSpPr>
          <p:cNvPr id="15" name="Text 10"/>
          <p:cNvSpPr txBox="1"/>
          <p:nvPr/>
        </p:nvSpPr>
        <p:spPr>
          <a:xfrm>
            <a:off x="1417320" y="3657600"/>
            <a:ext cx="4023360" cy="960120"/>
          </a:xfrm>
          <a:prstGeom prst="rect">
            <a:avLst/>
          </a:prstGeom>
          <a:noFill/>
          <a:ln/>
        </p:spPr>
        <p:txBody>
          <a:bodyPr wrap="square" lIns="0" tIns="0" rIns="0" bIns="0" rtlCol="0" anchor="ctr"/>
          <a:lstStyle/>
          <a:p>
            <a:pPr marL="0" indent="0">
              <a:buNone/>
            </a:pPr>
            <a:r>
              <a:rPr lang="en-US" sz="1350" i="1" dirty="0">
                <a:solidFill>
                  <a:srgbClr val="2B1B4A"/>
                </a:solidFill>
                <a:latin typeface="Calibri" pitchFamily="34" charset="0"/>
                <a:ea typeface="Calibri" pitchFamily="34" charset="-122"/>
                <a:cs typeface="Calibri" pitchFamily="34" charset="-120"/>
              </a:rPr>
              <a:t>“Actualizá todas las piezas de la campaña con la nueva fecha.”</a:t>
            </a:r>
            <a:endParaRPr lang="en-US" sz="1350" dirty="0"/>
          </a:p>
        </p:txBody>
      </p:sp>
      <p:sp>
        <p:nvSpPr>
          <p:cNvPr id="16" name="Shape 11"/>
          <p:cNvSpPr/>
          <p:nvPr/>
        </p:nvSpPr>
        <p:spPr>
          <a:xfrm>
            <a:off x="5852160" y="1371600"/>
            <a:ext cx="2834640" cy="3246120"/>
          </a:xfrm>
          <a:prstGeom prst="roundRect">
            <a:avLst>
              <a:gd name="adj" fmla="val 3871"/>
            </a:avLst>
          </a:prstGeom>
          <a:solidFill>
            <a:srgbClr val="2B1B4A"/>
          </a:solidFill>
          <a:ln w="9525">
            <a:solidFill>
              <a:srgbClr val="2B1B4A"/>
            </a:solidFill>
            <a:prstDash val="solid"/>
          </a:ln>
        </p:spPr>
      </p:sp>
      <p:sp>
        <p:nvSpPr>
          <p:cNvPr id="17" name="Shape 12"/>
          <p:cNvSpPr/>
          <p:nvPr/>
        </p:nvSpPr>
        <p:spPr>
          <a:xfrm>
            <a:off x="6172200" y="1645920"/>
            <a:ext cx="731520" cy="731520"/>
          </a:xfrm>
          <a:prstGeom prst="ellipse">
            <a:avLst/>
          </a:prstGeom>
          <a:solidFill>
            <a:srgbClr val="FF5A6E"/>
          </a:solidFill>
          <a:ln w="9525">
            <a:solidFill>
              <a:srgbClr val="FF5A6E"/>
            </a:solidFill>
            <a:prstDash val="solid"/>
          </a:ln>
        </p:spPr>
      </p:sp>
      <p:pic>
        <p:nvPicPr>
          <p:cNvPr id="18" name="Image 3" descr="preencoded.png"/>
          <p:cNvPicPr>
            <a:picLocks noChangeAspect="1"/>
          </p:cNvPicPr>
          <p:nvPr/>
        </p:nvPicPr>
        <p:blipFill>
          <a:blip r:embed="rId6"/>
          <a:stretch>
            <a:fillRect/>
          </a:stretch>
        </p:blipFill>
        <p:spPr>
          <a:xfrm>
            <a:off x="6355080" y="1828800"/>
            <a:ext cx="365760" cy="365760"/>
          </a:xfrm>
          <a:prstGeom prst="rect">
            <a:avLst/>
          </a:prstGeom>
        </p:spPr>
      </p:pic>
      <p:sp>
        <p:nvSpPr>
          <p:cNvPr id="19" name="Text 13"/>
          <p:cNvSpPr txBox="1"/>
          <p:nvPr/>
        </p:nvSpPr>
        <p:spPr>
          <a:xfrm>
            <a:off x="6172200" y="2560320"/>
            <a:ext cx="2194560" cy="731520"/>
          </a:xfrm>
          <a:prstGeom prst="rect">
            <a:avLst/>
          </a:prstGeom>
          <a:noFill/>
          <a:ln/>
        </p:spPr>
        <p:txBody>
          <a:bodyPr wrap="square" lIns="0" tIns="0" rIns="0" bIns="0" rtlCol="0" anchor="t"/>
          <a:lstStyle/>
          <a:p>
            <a:pPr marL="0" indent="0">
              <a:buNone/>
            </a:pPr>
            <a:r>
              <a:rPr lang="en-US" sz="2000" b="1" dirty="0">
                <a:solidFill>
                  <a:srgbClr val="FFFFFF"/>
                </a:solidFill>
                <a:latin typeface="Cambria" pitchFamily="34" charset="0"/>
                <a:ea typeface="Cambria" pitchFamily="34" charset="-122"/>
                <a:cs typeface="Cambria" pitchFamily="34" charset="-120"/>
              </a:rPr>
              <a:t>No es aprender Canva.</a:t>
            </a:r>
            <a:endParaRPr lang="en-US" sz="2000" dirty="0"/>
          </a:p>
        </p:txBody>
      </p:sp>
      <p:sp>
        <p:nvSpPr>
          <p:cNvPr id="20" name="Text 14"/>
          <p:cNvSpPr txBox="1"/>
          <p:nvPr/>
        </p:nvSpPr>
        <p:spPr>
          <a:xfrm>
            <a:off x="6172200" y="3246120"/>
            <a:ext cx="2286000" cy="914400"/>
          </a:xfrm>
          <a:prstGeom prst="rect">
            <a:avLst/>
          </a:prstGeom>
          <a:noFill/>
          <a:ln/>
        </p:spPr>
        <p:txBody>
          <a:bodyPr wrap="square" lIns="0" tIns="0" rIns="0" bIns="0" rtlCol="0" anchor="t"/>
          <a:lstStyle/>
          <a:p>
            <a:pPr marL="0" indent="0">
              <a:buNone/>
            </a:pPr>
            <a:r>
              <a:rPr lang="en-US" sz="1400" b="1" dirty="0">
                <a:solidFill>
                  <a:srgbClr val="FFC857"/>
                </a:solidFill>
                <a:latin typeface="Calibri" pitchFamily="34" charset="0"/>
                <a:ea typeface="Calibri" pitchFamily="34" charset="-122"/>
                <a:cs typeface="Calibri" pitchFamily="34" charset="-120"/>
              </a:rPr>
              <a:t>Es que la IA entre a tus herramientas y trabaje ahí adentro por vos.</a:t>
            </a:r>
            <a:endParaRPr lang="en-US" sz="1400" dirty="0"/>
          </a:p>
        </p:txBody>
      </p:sp>
      <p:sp>
        <p:nvSpPr>
          <p:cNvPr id="21" name="Text 15"/>
          <p:cNvSpPr txBox="1"/>
          <p:nvPr/>
        </p:nvSpPr>
        <p:spPr>
          <a:xfrm>
            <a:off x="6172200" y="4114800"/>
            <a:ext cx="2286000" cy="457200"/>
          </a:xfrm>
          <a:prstGeom prst="rect">
            <a:avLst/>
          </a:prstGeom>
          <a:noFill/>
          <a:ln/>
        </p:spPr>
        <p:txBody>
          <a:bodyPr wrap="square" lIns="0" tIns="0" rIns="0" bIns="0" rtlCol="0" anchor="t"/>
          <a:lstStyle/>
          <a:p>
            <a:pPr marL="0" indent="0">
              <a:buNone/>
            </a:pPr>
            <a:r>
              <a:rPr lang="en-US" sz="1100" dirty="0">
                <a:solidFill>
                  <a:srgbClr val="D9CCF2"/>
                </a:solidFill>
                <a:latin typeface="Calibri" pitchFamily="34" charset="0"/>
                <a:ea typeface="Calibri" pitchFamily="34" charset="-122"/>
                <a:cs typeface="Calibri" pitchFamily="34" charset="-120"/>
              </a:rPr>
              <a:t>Lo mismo con otras apps: planillas, tienda online, redes.</a:t>
            </a:r>
            <a:endParaRPr lang="en-US" sz="1100" dirty="0"/>
          </a:p>
        </p:txBody>
      </p:sp>
      <p:pic>
        <p:nvPicPr>
          <p:cNvPr id="23" name="Imagen 22">
            <a:extLst>
              <a:ext uri="{FF2B5EF4-FFF2-40B4-BE49-F238E27FC236}">
                <a16:creationId xmlns:a16="http://schemas.microsoft.com/office/drawing/2014/main" id="{CFA7F3CD-DA1A-8E08-74F1-E84CBF3A0BC6}"/>
              </a:ext>
            </a:extLst>
          </p:cNvPr>
          <p:cNvPicPr>
            <a:picLocks noChangeAspect="1"/>
          </p:cNvPicPr>
          <p:nvPr/>
        </p:nvPicPr>
        <p:blipFill>
          <a:blip r:embed="rId7"/>
          <a:stretch>
            <a:fillRect/>
          </a:stretch>
        </p:blipFill>
        <p:spPr>
          <a:xfrm>
            <a:off x="8120328" y="115439"/>
            <a:ext cx="841691" cy="31166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EFFB"/>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6</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De datos a producto terminado</a:t>
            </a:r>
            <a:endParaRPr lang="en-US" sz="3000" dirty="0"/>
          </a:p>
        </p:txBody>
      </p:sp>
      <p:sp>
        <p:nvSpPr>
          <p:cNvPr id="4" name="Shape 2"/>
          <p:cNvSpPr/>
          <p:nvPr/>
        </p:nvSpPr>
        <p:spPr>
          <a:xfrm>
            <a:off x="868680" y="1371600"/>
            <a:ext cx="822960" cy="822960"/>
          </a:xfrm>
          <a:prstGeom prst="ellipse">
            <a:avLst/>
          </a:prstGeom>
          <a:solidFill>
            <a:srgbClr val="4B2E83"/>
          </a:solidFill>
          <a:ln w="9525">
            <a:solidFill>
              <a:srgbClr val="4B2E83"/>
            </a:solidFill>
            <a:prstDash val="solid"/>
          </a:ln>
        </p:spPr>
      </p:sp>
      <p:pic>
        <p:nvPicPr>
          <p:cNvPr id="5" name="Image 0" descr="preencoded.png"/>
          <p:cNvPicPr>
            <a:picLocks noChangeAspect="1"/>
          </p:cNvPicPr>
          <p:nvPr/>
        </p:nvPicPr>
        <p:blipFill>
          <a:blip r:embed="rId3"/>
          <a:stretch>
            <a:fillRect/>
          </a:stretch>
        </p:blipFill>
        <p:spPr>
          <a:xfrm>
            <a:off x="1074420" y="1577340"/>
            <a:ext cx="411480" cy="411480"/>
          </a:xfrm>
          <a:prstGeom prst="rect">
            <a:avLst/>
          </a:prstGeom>
        </p:spPr>
      </p:pic>
      <p:sp>
        <p:nvSpPr>
          <p:cNvPr id="6" name="Text 3"/>
          <p:cNvSpPr txBox="1"/>
          <p:nvPr/>
        </p:nvSpPr>
        <p:spPr>
          <a:xfrm>
            <a:off x="548640" y="2286000"/>
            <a:ext cx="1463040" cy="274320"/>
          </a:xfrm>
          <a:prstGeom prst="rect">
            <a:avLst/>
          </a:prstGeom>
          <a:noFill/>
          <a:ln/>
        </p:spPr>
        <p:txBody>
          <a:bodyPr wrap="square" lIns="0" tIns="0" rIns="0" bIns="0" rtlCol="0" anchor="t"/>
          <a:lstStyle/>
          <a:p>
            <a:pPr marL="0" indent="0" algn="ctr">
              <a:buNone/>
            </a:pPr>
            <a:r>
              <a:rPr lang="en-US" sz="1400" b="1" dirty="0">
                <a:solidFill>
                  <a:srgbClr val="2B1B4A"/>
                </a:solidFill>
                <a:latin typeface="Calibri" pitchFamily="34" charset="0"/>
                <a:ea typeface="Calibri" pitchFamily="34" charset="-122"/>
                <a:cs typeface="Calibri" pitchFamily="34" charset="-120"/>
              </a:rPr>
              <a:t>Datos</a:t>
            </a:r>
            <a:endParaRPr lang="en-US" sz="1400" dirty="0"/>
          </a:p>
        </p:txBody>
      </p:sp>
      <p:sp>
        <p:nvSpPr>
          <p:cNvPr id="7" name="Text 4"/>
          <p:cNvSpPr txBox="1"/>
          <p:nvPr/>
        </p:nvSpPr>
        <p:spPr>
          <a:xfrm>
            <a:off x="548640" y="2560320"/>
            <a:ext cx="1463040" cy="457200"/>
          </a:xfrm>
          <a:prstGeom prst="rect">
            <a:avLst/>
          </a:prstGeom>
          <a:noFill/>
          <a:ln/>
        </p:spPr>
        <p:txBody>
          <a:bodyPr wrap="square" lIns="0" tIns="0" rIns="0" bIns="0" rtlCol="0" anchor="t"/>
          <a:lstStyle/>
          <a:p>
            <a:pPr marL="0" indent="0" algn="ctr">
              <a:buNone/>
            </a:pPr>
            <a:r>
              <a:rPr lang="en-US" sz="1100" dirty="0">
                <a:solidFill>
                  <a:srgbClr val="6B5B8C"/>
                </a:solidFill>
                <a:latin typeface="Calibri" pitchFamily="34" charset="0"/>
                <a:ea typeface="Calibri" pitchFamily="34" charset="-122"/>
                <a:cs typeface="Calibri" pitchFamily="34" charset="-120"/>
              </a:rPr>
              <a:t>Una planilla, PDFs, resultados</a:t>
            </a:r>
            <a:endParaRPr lang="en-US" sz="1100" dirty="0"/>
          </a:p>
        </p:txBody>
      </p:sp>
      <p:sp>
        <p:nvSpPr>
          <p:cNvPr id="8" name="Shape 5"/>
          <p:cNvSpPr/>
          <p:nvPr/>
        </p:nvSpPr>
        <p:spPr>
          <a:xfrm>
            <a:off x="1783080" y="1783080"/>
            <a:ext cx="640080" cy="0"/>
          </a:xfrm>
          <a:prstGeom prst="line">
            <a:avLst/>
          </a:prstGeom>
          <a:noFill/>
          <a:ln w="19050">
            <a:solidFill>
              <a:srgbClr val="9A8BBF"/>
            </a:solidFill>
            <a:prstDash val="solid"/>
            <a:tailEnd type="triangle"/>
          </a:ln>
        </p:spPr>
      </p:sp>
      <p:sp>
        <p:nvSpPr>
          <p:cNvPr id="9" name="Shape 6"/>
          <p:cNvSpPr/>
          <p:nvPr/>
        </p:nvSpPr>
        <p:spPr>
          <a:xfrm>
            <a:off x="2514600" y="1371600"/>
            <a:ext cx="822960" cy="822960"/>
          </a:xfrm>
          <a:prstGeom prst="ellipse">
            <a:avLst/>
          </a:prstGeom>
          <a:solidFill>
            <a:srgbClr val="4B2E83"/>
          </a:solidFill>
          <a:ln w="9525">
            <a:solidFill>
              <a:srgbClr val="4B2E83"/>
            </a:solidFill>
            <a:prstDash val="solid"/>
          </a:ln>
        </p:spPr>
      </p:sp>
      <p:pic>
        <p:nvPicPr>
          <p:cNvPr id="10" name="Image 1" descr="preencoded.png"/>
          <p:cNvPicPr>
            <a:picLocks noChangeAspect="1"/>
          </p:cNvPicPr>
          <p:nvPr/>
        </p:nvPicPr>
        <p:blipFill>
          <a:blip r:embed="rId4"/>
          <a:stretch>
            <a:fillRect/>
          </a:stretch>
        </p:blipFill>
        <p:spPr>
          <a:xfrm>
            <a:off x="2720340" y="1577340"/>
            <a:ext cx="411480" cy="411480"/>
          </a:xfrm>
          <a:prstGeom prst="rect">
            <a:avLst/>
          </a:prstGeom>
        </p:spPr>
      </p:pic>
      <p:sp>
        <p:nvSpPr>
          <p:cNvPr id="11" name="Text 7"/>
          <p:cNvSpPr txBox="1"/>
          <p:nvPr/>
        </p:nvSpPr>
        <p:spPr>
          <a:xfrm>
            <a:off x="2194560" y="2286000"/>
            <a:ext cx="1463040" cy="274320"/>
          </a:xfrm>
          <a:prstGeom prst="rect">
            <a:avLst/>
          </a:prstGeom>
          <a:noFill/>
          <a:ln/>
        </p:spPr>
        <p:txBody>
          <a:bodyPr wrap="square" lIns="0" tIns="0" rIns="0" bIns="0" rtlCol="0" anchor="t"/>
          <a:lstStyle/>
          <a:p>
            <a:pPr marL="0" indent="0" algn="ctr">
              <a:buNone/>
            </a:pPr>
            <a:r>
              <a:rPr lang="en-US" sz="1400" b="1" dirty="0">
                <a:solidFill>
                  <a:srgbClr val="2B1B4A"/>
                </a:solidFill>
                <a:latin typeface="Calibri" pitchFamily="34" charset="0"/>
                <a:ea typeface="Calibri" pitchFamily="34" charset="-122"/>
                <a:cs typeface="Calibri" pitchFamily="34" charset="-120"/>
              </a:rPr>
              <a:t>Análisis</a:t>
            </a:r>
            <a:endParaRPr lang="en-US" sz="1400" dirty="0"/>
          </a:p>
        </p:txBody>
      </p:sp>
      <p:sp>
        <p:nvSpPr>
          <p:cNvPr id="12" name="Text 8"/>
          <p:cNvSpPr txBox="1"/>
          <p:nvPr/>
        </p:nvSpPr>
        <p:spPr>
          <a:xfrm>
            <a:off x="2194560" y="2560320"/>
            <a:ext cx="1463040" cy="457200"/>
          </a:xfrm>
          <a:prstGeom prst="rect">
            <a:avLst/>
          </a:prstGeom>
          <a:noFill/>
          <a:ln/>
        </p:spPr>
        <p:txBody>
          <a:bodyPr wrap="square" lIns="0" tIns="0" rIns="0" bIns="0" rtlCol="0" anchor="t"/>
          <a:lstStyle/>
          <a:p>
            <a:pPr marL="0" indent="0" algn="ctr">
              <a:buNone/>
            </a:pPr>
            <a:r>
              <a:rPr lang="en-US" sz="1100" dirty="0">
                <a:solidFill>
                  <a:srgbClr val="6B5B8C"/>
                </a:solidFill>
                <a:latin typeface="Calibri" pitchFamily="34" charset="0"/>
                <a:ea typeface="Calibri" pitchFamily="34" charset="-122"/>
                <a:cs typeface="Calibri" pitchFamily="34" charset="-120"/>
              </a:rPr>
              <a:t>Los hallazgos principales</a:t>
            </a:r>
            <a:endParaRPr lang="en-US" sz="1100" dirty="0"/>
          </a:p>
        </p:txBody>
      </p:sp>
      <p:sp>
        <p:nvSpPr>
          <p:cNvPr id="13" name="Shape 9"/>
          <p:cNvSpPr/>
          <p:nvPr/>
        </p:nvSpPr>
        <p:spPr>
          <a:xfrm>
            <a:off x="3429000" y="1783080"/>
            <a:ext cx="640080" cy="0"/>
          </a:xfrm>
          <a:prstGeom prst="line">
            <a:avLst/>
          </a:prstGeom>
          <a:noFill/>
          <a:ln w="19050">
            <a:solidFill>
              <a:srgbClr val="9A8BBF"/>
            </a:solidFill>
            <a:prstDash val="solid"/>
            <a:tailEnd type="triangle"/>
          </a:ln>
        </p:spPr>
      </p:sp>
      <p:sp>
        <p:nvSpPr>
          <p:cNvPr id="14" name="Shape 10"/>
          <p:cNvSpPr/>
          <p:nvPr/>
        </p:nvSpPr>
        <p:spPr>
          <a:xfrm>
            <a:off x="4160520" y="1371600"/>
            <a:ext cx="822960" cy="822960"/>
          </a:xfrm>
          <a:prstGeom prst="ellipse">
            <a:avLst/>
          </a:prstGeom>
          <a:solidFill>
            <a:srgbClr val="4B2E83"/>
          </a:solidFill>
          <a:ln w="9525">
            <a:solidFill>
              <a:srgbClr val="4B2E83"/>
            </a:solidFill>
            <a:prstDash val="solid"/>
          </a:ln>
        </p:spPr>
      </p:sp>
      <p:pic>
        <p:nvPicPr>
          <p:cNvPr id="15" name="Image 2" descr="preencoded.png"/>
          <p:cNvPicPr>
            <a:picLocks noChangeAspect="1"/>
          </p:cNvPicPr>
          <p:nvPr/>
        </p:nvPicPr>
        <p:blipFill>
          <a:blip r:embed="rId5"/>
          <a:stretch>
            <a:fillRect/>
          </a:stretch>
        </p:blipFill>
        <p:spPr>
          <a:xfrm>
            <a:off x="4366260" y="1577340"/>
            <a:ext cx="411480" cy="411480"/>
          </a:xfrm>
          <a:prstGeom prst="rect">
            <a:avLst/>
          </a:prstGeom>
        </p:spPr>
      </p:pic>
      <p:sp>
        <p:nvSpPr>
          <p:cNvPr id="16" name="Text 11"/>
          <p:cNvSpPr txBox="1"/>
          <p:nvPr/>
        </p:nvSpPr>
        <p:spPr>
          <a:xfrm>
            <a:off x="3840480" y="2286000"/>
            <a:ext cx="1463040" cy="274320"/>
          </a:xfrm>
          <a:prstGeom prst="rect">
            <a:avLst/>
          </a:prstGeom>
          <a:noFill/>
          <a:ln/>
        </p:spPr>
        <p:txBody>
          <a:bodyPr wrap="square" lIns="0" tIns="0" rIns="0" bIns="0" rtlCol="0" anchor="t"/>
          <a:lstStyle/>
          <a:p>
            <a:pPr marL="0" indent="0" algn="ctr">
              <a:buNone/>
            </a:pPr>
            <a:r>
              <a:rPr lang="en-US" sz="1400" b="1" dirty="0">
                <a:solidFill>
                  <a:srgbClr val="2B1B4A"/>
                </a:solidFill>
                <a:latin typeface="Calibri" pitchFamily="34" charset="0"/>
                <a:ea typeface="Calibri" pitchFamily="34" charset="-122"/>
                <a:cs typeface="Calibri" pitchFamily="34" charset="-120"/>
              </a:rPr>
              <a:t>Informe</a:t>
            </a:r>
            <a:endParaRPr lang="en-US" sz="1400" dirty="0"/>
          </a:p>
        </p:txBody>
      </p:sp>
      <p:sp>
        <p:nvSpPr>
          <p:cNvPr id="17" name="Text 12"/>
          <p:cNvSpPr txBox="1"/>
          <p:nvPr/>
        </p:nvSpPr>
        <p:spPr>
          <a:xfrm>
            <a:off x="3840480" y="2560320"/>
            <a:ext cx="1463040" cy="457200"/>
          </a:xfrm>
          <a:prstGeom prst="rect">
            <a:avLst/>
          </a:prstGeom>
          <a:noFill/>
          <a:ln/>
        </p:spPr>
        <p:txBody>
          <a:bodyPr wrap="square" lIns="0" tIns="0" rIns="0" bIns="0" rtlCol="0" anchor="t"/>
          <a:lstStyle/>
          <a:p>
            <a:pPr marL="0" indent="0" algn="ctr">
              <a:buNone/>
            </a:pPr>
            <a:r>
              <a:rPr lang="en-US" sz="1100" dirty="0">
                <a:solidFill>
                  <a:srgbClr val="6B5B8C"/>
                </a:solidFill>
                <a:latin typeface="Calibri" pitchFamily="34" charset="0"/>
                <a:ea typeface="Calibri" pitchFamily="34" charset="-122"/>
                <a:cs typeface="Calibri" pitchFamily="34" charset="-120"/>
              </a:rPr>
              <a:t>Listo para leer</a:t>
            </a:r>
            <a:endParaRPr lang="en-US" sz="1100" dirty="0"/>
          </a:p>
        </p:txBody>
      </p:sp>
      <p:sp>
        <p:nvSpPr>
          <p:cNvPr id="18" name="Shape 13"/>
          <p:cNvSpPr/>
          <p:nvPr/>
        </p:nvSpPr>
        <p:spPr>
          <a:xfrm>
            <a:off x="5074920" y="1783080"/>
            <a:ext cx="640080" cy="0"/>
          </a:xfrm>
          <a:prstGeom prst="line">
            <a:avLst/>
          </a:prstGeom>
          <a:noFill/>
          <a:ln w="19050">
            <a:solidFill>
              <a:srgbClr val="9A8BBF"/>
            </a:solidFill>
            <a:prstDash val="solid"/>
            <a:tailEnd type="triangle"/>
          </a:ln>
        </p:spPr>
      </p:sp>
      <p:sp>
        <p:nvSpPr>
          <p:cNvPr id="19" name="Shape 14"/>
          <p:cNvSpPr/>
          <p:nvPr/>
        </p:nvSpPr>
        <p:spPr>
          <a:xfrm>
            <a:off x="5806440" y="1371600"/>
            <a:ext cx="822960" cy="822960"/>
          </a:xfrm>
          <a:prstGeom prst="ellipse">
            <a:avLst/>
          </a:prstGeom>
          <a:solidFill>
            <a:srgbClr val="4B2E83"/>
          </a:solidFill>
          <a:ln w="9525">
            <a:solidFill>
              <a:srgbClr val="4B2E83"/>
            </a:solidFill>
            <a:prstDash val="solid"/>
          </a:ln>
        </p:spPr>
      </p:sp>
      <p:pic>
        <p:nvPicPr>
          <p:cNvPr id="20" name="Image 3" descr="preencoded.png"/>
          <p:cNvPicPr>
            <a:picLocks noChangeAspect="1"/>
          </p:cNvPicPr>
          <p:nvPr/>
        </p:nvPicPr>
        <p:blipFill>
          <a:blip r:embed="rId6"/>
          <a:stretch>
            <a:fillRect/>
          </a:stretch>
        </p:blipFill>
        <p:spPr>
          <a:xfrm>
            <a:off x="6012180" y="1577340"/>
            <a:ext cx="411480" cy="411480"/>
          </a:xfrm>
          <a:prstGeom prst="rect">
            <a:avLst/>
          </a:prstGeom>
        </p:spPr>
      </p:pic>
      <p:sp>
        <p:nvSpPr>
          <p:cNvPr id="21" name="Text 15"/>
          <p:cNvSpPr txBox="1"/>
          <p:nvPr/>
        </p:nvSpPr>
        <p:spPr>
          <a:xfrm>
            <a:off x="5486400" y="2286000"/>
            <a:ext cx="1463040" cy="274320"/>
          </a:xfrm>
          <a:prstGeom prst="rect">
            <a:avLst/>
          </a:prstGeom>
          <a:noFill/>
          <a:ln/>
        </p:spPr>
        <p:txBody>
          <a:bodyPr wrap="square" lIns="0" tIns="0" rIns="0" bIns="0" rtlCol="0" anchor="t"/>
          <a:lstStyle/>
          <a:p>
            <a:pPr marL="0" indent="0" algn="ctr">
              <a:buNone/>
            </a:pPr>
            <a:r>
              <a:rPr lang="en-US" sz="1400" b="1" dirty="0">
                <a:solidFill>
                  <a:srgbClr val="2B1B4A"/>
                </a:solidFill>
                <a:latin typeface="Calibri" pitchFamily="34" charset="0"/>
                <a:ea typeface="Calibri" pitchFamily="34" charset="-122"/>
                <a:cs typeface="Calibri" pitchFamily="34" charset="-120"/>
              </a:rPr>
              <a:t>Presentación</a:t>
            </a:r>
            <a:endParaRPr lang="en-US" sz="1400" dirty="0"/>
          </a:p>
        </p:txBody>
      </p:sp>
      <p:sp>
        <p:nvSpPr>
          <p:cNvPr id="22" name="Text 16"/>
          <p:cNvSpPr txBox="1"/>
          <p:nvPr/>
        </p:nvSpPr>
        <p:spPr>
          <a:xfrm>
            <a:off x="5486400" y="2560320"/>
            <a:ext cx="1463040" cy="457200"/>
          </a:xfrm>
          <a:prstGeom prst="rect">
            <a:avLst/>
          </a:prstGeom>
          <a:noFill/>
          <a:ln/>
        </p:spPr>
        <p:txBody>
          <a:bodyPr wrap="square" lIns="0" tIns="0" rIns="0" bIns="0" rtlCol="0" anchor="t"/>
          <a:lstStyle/>
          <a:p>
            <a:pPr marL="0" indent="0" algn="ctr">
              <a:buNone/>
            </a:pPr>
            <a:r>
              <a:rPr lang="en-US" sz="1100" dirty="0">
                <a:solidFill>
                  <a:srgbClr val="6B5B8C"/>
                </a:solidFill>
                <a:latin typeface="Calibri" pitchFamily="34" charset="0"/>
                <a:ea typeface="Calibri" pitchFamily="34" charset="-122"/>
                <a:cs typeface="Calibri" pitchFamily="34" charset="-120"/>
              </a:rPr>
              <a:t>Para mostrar</a:t>
            </a:r>
            <a:endParaRPr lang="en-US" sz="1100" dirty="0"/>
          </a:p>
        </p:txBody>
      </p:sp>
      <p:sp>
        <p:nvSpPr>
          <p:cNvPr id="23" name="Shape 17"/>
          <p:cNvSpPr/>
          <p:nvPr/>
        </p:nvSpPr>
        <p:spPr>
          <a:xfrm>
            <a:off x="6720840" y="1783080"/>
            <a:ext cx="640080" cy="0"/>
          </a:xfrm>
          <a:prstGeom prst="line">
            <a:avLst/>
          </a:prstGeom>
          <a:noFill/>
          <a:ln w="19050">
            <a:solidFill>
              <a:srgbClr val="9A8BBF"/>
            </a:solidFill>
            <a:prstDash val="solid"/>
            <a:tailEnd type="triangle"/>
          </a:ln>
        </p:spPr>
      </p:sp>
      <p:sp>
        <p:nvSpPr>
          <p:cNvPr id="24" name="Shape 18"/>
          <p:cNvSpPr/>
          <p:nvPr/>
        </p:nvSpPr>
        <p:spPr>
          <a:xfrm>
            <a:off x="7452360" y="1371600"/>
            <a:ext cx="822960" cy="822960"/>
          </a:xfrm>
          <a:prstGeom prst="ellipse">
            <a:avLst/>
          </a:prstGeom>
          <a:solidFill>
            <a:srgbClr val="FF5A6E"/>
          </a:solidFill>
          <a:ln w="9525">
            <a:solidFill>
              <a:srgbClr val="FF5A6E"/>
            </a:solidFill>
            <a:prstDash val="solid"/>
          </a:ln>
        </p:spPr>
      </p:sp>
      <p:pic>
        <p:nvPicPr>
          <p:cNvPr id="25" name="Image 4" descr="preencoded.png"/>
          <p:cNvPicPr>
            <a:picLocks noChangeAspect="1"/>
          </p:cNvPicPr>
          <p:nvPr/>
        </p:nvPicPr>
        <p:blipFill>
          <a:blip r:embed="rId7"/>
          <a:stretch>
            <a:fillRect/>
          </a:stretch>
        </p:blipFill>
        <p:spPr>
          <a:xfrm>
            <a:off x="7658100" y="1577340"/>
            <a:ext cx="411480" cy="411480"/>
          </a:xfrm>
          <a:prstGeom prst="rect">
            <a:avLst/>
          </a:prstGeom>
        </p:spPr>
      </p:pic>
      <p:sp>
        <p:nvSpPr>
          <p:cNvPr id="26" name="Text 19"/>
          <p:cNvSpPr txBox="1"/>
          <p:nvPr/>
        </p:nvSpPr>
        <p:spPr>
          <a:xfrm>
            <a:off x="7132320" y="2286000"/>
            <a:ext cx="1463040" cy="274320"/>
          </a:xfrm>
          <a:prstGeom prst="rect">
            <a:avLst/>
          </a:prstGeom>
          <a:noFill/>
          <a:ln/>
        </p:spPr>
        <p:txBody>
          <a:bodyPr wrap="square" lIns="0" tIns="0" rIns="0" bIns="0" rtlCol="0" anchor="t"/>
          <a:lstStyle/>
          <a:p>
            <a:pPr marL="0" indent="0" algn="ctr">
              <a:buNone/>
            </a:pPr>
            <a:r>
              <a:rPr lang="en-US" sz="1400" b="1" dirty="0">
                <a:solidFill>
                  <a:srgbClr val="2B1B4A"/>
                </a:solidFill>
                <a:latin typeface="Calibri" pitchFamily="34" charset="0"/>
                <a:ea typeface="Calibri" pitchFamily="34" charset="-122"/>
                <a:cs typeface="Calibri" pitchFamily="34" charset="-120"/>
              </a:rPr>
              <a:t>Web o panel</a:t>
            </a:r>
            <a:endParaRPr lang="en-US" sz="1400" dirty="0"/>
          </a:p>
        </p:txBody>
      </p:sp>
      <p:sp>
        <p:nvSpPr>
          <p:cNvPr id="27" name="Text 20"/>
          <p:cNvSpPr txBox="1"/>
          <p:nvPr/>
        </p:nvSpPr>
        <p:spPr>
          <a:xfrm>
            <a:off x="7132320" y="2560320"/>
            <a:ext cx="1463040" cy="457200"/>
          </a:xfrm>
          <a:prstGeom prst="rect">
            <a:avLst/>
          </a:prstGeom>
          <a:noFill/>
          <a:ln/>
        </p:spPr>
        <p:txBody>
          <a:bodyPr wrap="square" lIns="0" tIns="0" rIns="0" bIns="0" rtlCol="0" anchor="t"/>
          <a:lstStyle/>
          <a:p>
            <a:pPr marL="0" indent="0" algn="ctr">
              <a:buNone/>
            </a:pPr>
            <a:r>
              <a:rPr lang="en-US" sz="1100" dirty="0">
                <a:solidFill>
                  <a:srgbClr val="6B5B8C"/>
                </a:solidFill>
                <a:latin typeface="Calibri" pitchFamily="34" charset="0"/>
                <a:ea typeface="Calibri" pitchFamily="34" charset="-122"/>
                <a:cs typeface="Calibri" pitchFamily="34" charset="-120"/>
              </a:rPr>
              <a:t>Para consultar en vivo</a:t>
            </a:r>
            <a:endParaRPr lang="en-US" sz="1100" dirty="0"/>
          </a:p>
        </p:txBody>
      </p:sp>
      <p:sp>
        <p:nvSpPr>
          <p:cNvPr id="28" name="Shape 21"/>
          <p:cNvSpPr/>
          <p:nvPr/>
        </p:nvSpPr>
        <p:spPr>
          <a:xfrm>
            <a:off x="475488" y="3291840"/>
            <a:ext cx="2606040" cy="1280160"/>
          </a:xfrm>
          <a:prstGeom prst="roundRect">
            <a:avLst>
              <a:gd name="adj" fmla="val 8571"/>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29" name="Shape 22"/>
          <p:cNvSpPr/>
          <p:nvPr/>
        </p:nvSpPr>
        <p:spPr>
          <a:xfrm>
            <a:off x="658368" y="3474720"/>
            <a:ext cx="365760" cy="365760"/>
          </a:xfrm>
          <a:prstGeom prst="ellipse">
            <a:avLst/>
          </a:prstGeom>
          <a:solidFill>
            <a:srgbClr val="FF5A6E"/>
          </a:solidFill>
          <a:ln w="9525">
            <a:solidFill>
              <a:srgbClr val="FF5A6E"/>
            </a:solidFill>
            <a:prstDash val="solid"/>
          </a:ln>
        </p:spPr>
      </p:sp>
      <p:sp>
        <p:nvSpPr>
          <p:cNvPr id="30" name="Text 23"/>
          <p:cNvSpPr txBox="1"/>
          <p:nvPr/>
        </p:nvSpPr>
        <p:spPr>
          <a:xfrm>
            <a:off x="658368" y="347472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31" name="Text 24"/>
          <p:cNvSpPr txBox="1"/>
          <p:nvPr/>
        </p:nvSpPr>
        <p:spPr>
          <a:xfrm>
            <a:off x="658368" y="3931920"/>
            <a:ext cx="2240280" cy="594360"/>
          </a:xfrm>
          <a:prstGeom prst="rect">
            <a:avLst/>
          </a:prstGeom>
          <a:noFill/>
          <a:ln/>
        </p:spPr>
        <p:txBody>
          <a:bodyPr wrap="square" lIns="0" tIns="0" rIns="0" bIns="0" rtlCol="0" anchor="t"/>
          <a:lstStyle/>
          <a:p>
            <a:pPr marL="0" indent="0">
              <a:buNone/>
            </a:pPr>
            <a:r>
              <a:rPr lang="en-US" sz="1250" i="1" dirty="0">
                <a:solidFill>
                  <a:srgbClr val="2B1B4A"/>
                </a:solidFill>
                <a:latin typeface="Calibri" pitchFamily="34" charset="0"/>
                <a:ea typeface="Calibri" pitchFamily="34" charset="-122"/>
                <a:cs typeface="Calibri" pitchFamily="34" charset="-120"/>
              </a:rPr>
              <a:t>“Analizá estos datos, encontrá lo principal y armame un informe.”</a:t>
            </a:r>
            <a:endParaRPr lang="en-US" sz="1250" dirty="0"/>
          </a:p>
        </p:txBody>
      </p:sp>
      <p:sp>
        <p:nvSpPr>
          <p:cNvPr id="32" name="Shape 25"/>
          <p:cNvSpPr/>
          <p:nvPr/>
        </p:nvSpPr>
        <p:spPr>
          <a:xfrm>
            <a:off x="3264408" y="3291840"/>
            <a:ext cx="2606040" cy="1280160"/>
          </a:xfrm>
          <a:prstGeom prst="roundRect">
            <a:avLst>
              <a:gd name="adj" fmla="val 8571"/>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33" name="Shape 26"/>
          <p:cNvSpPr/>
          <p:nvPr/>
        </p:nvSpPr>
        <p:spPr>
          <a:xfrm>
            <a:off x="3447288" y="3474720"/>
            <a:ext cx="365760" cy="365760"/>
          </a:xfrm>
          <a:prstGeom prst="ellipse">
            <a:avLst/>
          </a:prstGeom>
          <a:solidFill>
            <a:srgbClr val="FF5A6E"/>
          </a:solidFill>
          <a:ln w="9525">
            <a:solidFill>
              <a:srgbClr val="FF5A6E"/>
            </a:solidFill>
            <a:prstDash val="solid"/>
          </a:ln>
        </p:spPr>
      </p:sp>
      <p:sp>
        <p:nvSpPr>
          <p:cNvPr id="34" name="Text 27"/>
          <p:cNvSpPr txBox="1"/>
          <p:nvPr/>
        </p:nvSpPr>
        <p:spPr>
          <a:xfrm>
            <a:off x="3447288" y="347472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35" name="Text 28"/>
          <p:cNvSpPr txBox="1"/>
          <p:nvPr/>
        </p:nvSpPr>
        <p:spPr>
          <a:xfrm>
            <a:off x="3447288" y="3931920"/>
            <a:ext cx="2240280" cy="594360"/>
          </a:xfrm>
          <a:prstGeom prst="rect">
            <a:avLst/>
          </a:prstGeom>
          <a:noFill/>
          <a:ln/>
        </p:spPr>
        <p:txBody>
          <a:bodyPr wrap="square" lIns="0" tIns="0" rIns="0" bIns="0" rtlCol="0" anchor="t"/>
          <a:lstStyle/>
          <a:p>
            <a:pPr marL="0" indent="0">
              <a:buNone/>
            </a:pPr>
            <a:r>
              <a:rPr lang="en-US" sz="1250" i="1" dirty="0">
                <a:solidFill>
                  <a:srgbClr val="2B1B4A"/>
                </a:solidFill>
                <a:latin typeface="Calibri" pitchFamily="34" charset="0"/>
                <a:ea typeface="Calibri" pitchFamily="34" charset="-122"/>
                <a:cs typeface="Calibri" pitchFamily="34" charset="-120"/>
              </a:rPr>
              <a:t>“Ahora convertí ese análisis en una presentación.”</a:t>
            </a:r>
            <a:endParaRPr lang="en-US" sz="1250" dirty="0"/>
          </a:p>
        </p:txBody>
      </p:sp>
      <p:sp>
        <p:nvSpPr>
          <p:cNvPr id="36" name="Shape 29"/>
          <p:cNvSpPr/>
          <p:nvPr/>
        </p:nvSpPr>
        <p:spPr>
          <a:xfrm>
            <a:off x="6053328" y="3291840"/>
            <a:ext cx="2606040" cy="1280160"/>
          </a:xfrm>
          <a:prstGeom prst="roundRect">
            <a:avLst>
              <a:gd name="adj" fmla="val 8571"/>
            </a:avLst>
          </a:prstGeom>
          <a:solidFill>
            <a:srgbClr val="FFFFFF"/>
          </a:solidFill>
          <a:ln w="9525">
            <a:solidFill>
              <a:srgbClr val="FFFFFF"/>
            </a:solidFill>
            <a:prstDash val="solid"/>
          </a:ln>
          <a:effectLst>
            <a:outerShdw blurRad="101600" dist="25400" dir="5400000" algn="bl" rotWithShape="0">
              <a:srgbClr val="000000">
                <a:alpha val="12000"/>
              </a:srgbClr>
            </a:outerShdw>
          </a:effectLst>
        </p:spPr>
      </p:sp>
      <p:sp>
        <p:nvSpPr>
          <p:cNvPr id="37" name="Shape 30"/>
          <p:cNvSpPr/>
          <p:nvPr/>
        </p:nvSpPr>
        <p:spPr>
          <a:xfrm>
            <a:off x="6236208" y="3474720"/>
            <a:ext cx="365760" cy="365760"/>
          </a:xfrm>
          <a:prstGeom prst="ellipse">
            <a:avLst/>
          </a:prstGeom>
          <a:solidFill>
            <a:srgbClr val="FF5A6E"/>
          </a:solidFill>
          <a:ln w="9525">
            <a:solidFill>
              <a:srgbClr val="FF5A6E"/>
            </a:solidFill>
            <a:prstDash val="solid"/>
          </a:ln>
        </p:spPr>
      </p:sp>
      <p:sp>
        <p:nvSpPr>
          <p:cNvPr id="38" name="Text 31"/>
          <p:cNvSpPr txBox="1"/>
          <p:nvPr/>
        </p:nvSpPr>
        <p:spPr>
          <a:xfrm>
            <a:off x="6236208" y="347472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39" name="Text 32"/>
          <p:cNvSpPr txBox="1"/>
          <p:nvPr/>
        </p:nvSpPr>
        <p:spPr>
          <a:xfrm>
            <a:off x="6236208" y="3931920"/>
            <a:ext cx="2240280" cy="594360"/>
          </a:xfrm>
          <a:prstGeom prst="rect">
            <a:avLst/>
          </a:prstGeom>
          <a:noFill/>
          <a:ln/>
        </p:spPr>
        <p:txBody>
          <a:bodyPr wrap="square" lIns="0" tIns="0" rIns="0" bIns="0" rtlCol="0" anchor="t"/>
          <a:lstStyle/>
          <a:p>
            <a:pPr marL="0" indent="0">
              <a:buNone/>
            </a:pPr>
            <a:r>
              <a:rPr lang="en-US" sz="1250" i="1" dirty="0">
                <a:solidFill>
                  <a:srgbClr val="2B1B4A"/>
                </a:solidFill>
                <a:latin typeface="Calibri" pitchFamily="34" charset="0"/>
                <a:ea typeface="Calibri" pitchFamily="34" charset="-122"/>
                <a:cs typeface="Calibri" pitchFamily="34" charset="-120"/>
              </a:rPr>
              <a:t>“Ahora armame una web o un panel para consultar estos datos.”</a:t>
            </a:r>
            <a:endParaRPr lang="en-US" sz="1250" dirty="0"/>
          </a:p>
        </p:txBody>
      </p:sp>
      <p:pic>
        <p:nvPicPr>
          <p:cNvPr id="41" name="Imagen 40">
            <a:extLst>
              <a:ext uri="{FF2B5EF4-FFF2-40B4-BE49-F238E27FC236}">
                <a16:creationId xmlns:a16="http://schemas.microsoft.com/office/drawing/2014/main" id="{4C2698EA-36F8-4CEA-7989-4979E2661B74}"/>
              </a:ext>
            </a:extLst>
          </p:cNvPr>
          <p:cNvPicPr>
            <a:picLocks noChangeAspect="1"/>
          </p:cNvPicPr>
          <p:nvPr/>
        </p:nvPicPr>
        <p:blipFill>
          <a:blip r:embed="rId8"/>
          <a:stretch>
            <a:fillRect/>
          </a:stretch>
        </p:blipFill>
        <p:spPr>
          <a:xfrm>
            <a:off x="8120328" y="115439"/>
            <a:ext cx="841691" cy="31166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7</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Que se repita solo. Que te avise solo.</a:t>
            </a:r>
            <a:endParaRPr lang="en-US" sz="3000" dirty="0"/>
          </a:p>
        </p:txBody>
      </p:sp>
      <p:sp>
        <p:nvSpPr>
          <p:cNvPr id="4" name="Shape 2"/>
          <p:cNvSpPr/>
          <p:nvPr/>
        </p:nvSpPr>
        <p:spPr>
          <a:xfrm>
            <a:off x="457200" y="1371600"/>
            <a:ext cx="4023360" cy="3246120"/>
          </a:xfrm>
          <a:prstGeom prst="roundRect">
            <a:avLst>
              <a:gd name="adj" fmla="val 3380"/>
            </a:avLst>
          </a:prstGeom>
          <a:solidFill>
            <a:srgbClr val="F4EFFB"/>
          </a:solidFill>
          <a:ln w="9525">
            <a:solidFill>
              <a:srgbClr val="F4EFFB"/>
            </a:solidFill>
            <a:prstDash val="solid"/>
          </a:ln>
        </p:spPr>
      </p:sp>
      <p:sp>
        <p:nvSpPr>
          <p:cNvPr id="5" name="Shape 3"/>
          <p:cNvSpPr/>
          <p:nvPr/>
        </p:nvSpPr>
        <p:spPr>
          <a:xfrm>
            <a:off x="731520" y="1600200"/>
            <a:ext cx="640080" cy="640080"/>
          </a:xfrm>
          <a:prstGeom prst="ellipse">
            <a:avLst/>
          </a:prstGeom>
          <a:solidFill>
            <a:srgbClr val="4B2E83"/>
          </a:solidFill>
          <a:ln w="9525">
            <a:solidFill>
              <a:srgbClr val="4B2E83"/>
            </a:solidFill>
            <a:prstDash val="solid"/>
          </a:ln>
        </p:spPr>
      </p:sp>
      <p:pic>
        <p:nvPicPr>
          <p:cNvPr id="6" name="Image 0" descr="preencoded.png"/>
          <p:cNvPicPr>
            <a:picLocks noChangeAspect="1"/>
          </p:cNvPicPr>
          <p:nvPr/>
        </p:nvPicPr>
        <p:blipFill>
          <a:blip r:embed="rId3"/>
          <a:stretch>
            <a:fillRect/>
          </a:stretch>
        </p:blipFill>
        <p:spPr>
          <a:xfrm>
            <a:off x="891540" y="1760220"/>
            <a:ext cx="320040" cy="320040"/>
          </a:xfrm>
          <a:prstGeom prst="rect">
            <a:avLst/>
          </a:prstGeom>
        </p:spPr>
      </p:pic>
      <p:sp>
        <p:nvSpPr>
          <p:cNvPr id="7" name="Text 4"/>
          <p:cNvSpPr txBox="1"/>
          <p:nvPr/>
        </p:nvSpPr>
        <p:spPr>
          <a:xfrm>
            <a:off x="1554480" y="1600200"/>
            <a:ext cx="2743200" cy="640080"/>
          </a:xfrm>
          <a:prstGeom prst="rect">
            <a:avLst/>
          </a:prstGeom>
          <a:noFill/>
          <a:ln/>
        </p:spPr>
        <p:txBody>
          <a:bodyPr wrap="square" lIns="0" tIns="0" rIns="0" bIns="0" rtlCol="0" anchor="ctr"/>
          <a:lstStyle/>
          <a:p>
            <a:pPr marL="0" indent="0">
              <a:buNone/>
            </a:pPr>
            <a:r>
              <a:rPr lang="en-US" sz="2400" b="1" dirty="0">
                <a:solidFill>
                  <a:srgbClr val="2B1B4A"/>
                </a:solidFill>
                <a:latin typeface="Cambria" pitchFamily="34" charset="0"/>
                <a:ea typeface="Cambria" pitchFamily="34" charset="-122"/>
                <a:cs typeface="Cambria" pitchFamily="34" charset="-120"/>
              </a:rPr>
              <a:t>Repetir</a:t>
            </a:r>
            <a:endParaRPr lang="en-US" sz="2400" dirty="0"/>
          </a:p>
        </p:txBody>
      </p:sp>
      <p:sp>
        <p:nvSpPr>
          <p:cNvPr id="8" name="Text 5"/>
          <p:cNvSpPr txBox="1"/>
          <p:nvPr/>
        </p:nvSpPr>
        <p:spPr>
          <a:xfrm>
            <a:off x="731520" y="2377440"/>
            <a:ext cx="3566160" cy="320040"/>
          </a:xfrm>
          <a:prstGeom prst="rect">
            <a:avLst/>
          </a:prstGeom>
          <a:noFill/>
          <a:ln/>
        </p:spPr>
        <p:txBody>
          <a:bodyPr wrap="square" lIns="0" tIns="0" rIns="0" bIns="0" rtlCol="0" anchor="t"/>
          <a:lstStyle/>
          <a:p>
            <a:pPr marL="0" indent="0">
              <a:buNone/>
            </a:pPr>
            <a:r>
              <a:rPr lang="en-US" sz="1400" b="1" i="1" dirty="0">
                <a:solidFill>
                  <a:srgbClr val="FF5A6E"/>
                </a:solidFill>
                <a:latin typeface="Calibri" pitchFamily="34" charset="0"/>
                <a:ea typeface="Calibri" pitchFamily="34" charset="-122"/>
                <a:cs typeface="Calibri" pitchFamily="34" charset="-120"/>
              </a:rPr>
              <a:t>“Hacelo automáticamente todos los lunes.”</a:t>
            </a:r>
            <a:endParaRPr lang="en-US" sz="1400" dirty="0"/>
          </a:p>
        </p:txBody>
      </p:sp>
      <p:sp>
        <p:nvSpPr>
          <p:cNvPr id="9" name="Text 6"/>
          <p:cNvSpPr txBox="1"/>
          <p:nvPr/>
        </p:nvSpPr>
        <p:spPr>
          <a:xfrm>
            <a:off x="731520" y="2834640"/>
            <a:ext cx="3566160" cy="164592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rgbClr val="2B1B4A"/>
                </a:solidFill>
                <a:latin typeface="Calibri" pitchFamily="34" charset="0"/>
                <a:ea typeface="Calibri" pitchFamily="34" charset="-122"/>
                <a:cs typeface="Calibri" pitchFamily="34" charset="-120"/>
              </a:rPr>
              <a:t>Resumen semanal de mis mails y </a:t>
            </a:r>
            <a:r>
              <a:rPr lang="en-US" sz="1500" dirty="0" err="1">
                <a:solidFill>
                  <a:srgbClr val="2B1B4A"/>
                </a:solidFill>
                <a:latin typeface="Calibri" pitchFamily="34" charset="0"/>
                <a:ea typeface="Calibri" pitchFamily="34" charset="-122"/>
                <a:cs typeface="Calibri" pitchFamily="34" charset="-120"/>
              </a:rPr>
              <a:t>pendientes</a:t>
            </a:r>
            <a:endParaRPr lang="en-US" sz="1500" dirty="0"/>
          </a:p>
          <a:p>
            <a:pPr marL="342900" indent="-342900">
              <a:spcAft>
                <a:spcPts val="1000"/>
              </a:spcAft>
              <a:buSzPct val="100000"/>
              <a:buChar char="•"/>
            </a:pPr>
            <a:r>
              <a:rPr lang="en-US" sz="1500" dirty="0">
                <a:solidFill>
                  <a:srgbClr val="2B1B4A"/>
                </a:solidFill>
                <a:latin typeface="Calibri" pitchFamily="34" charset="0"/>
                <a:ea typeface="Calibri" pitchFamily="34" charset="-122"/>
                <a:cs typeface="Calibri" pitchFamily="34" charset="-120"/>
              </a:rPr>
              <a:t>Informe de ventas todos los viernes</a:t>
            </a:r>
            <a:endParaRPr lang="en-US" sz="1500" dirty="0"/>
          </a:p>
          <a:p>
            <a:pPr marL="342900" indent="-342900">
              <a:spcAft>
                <a:spcPts val="1000"/>
              </a:spcAft>
              <a:buSzPct val="100000"/>
              <a:buChar char="•"/>
            </a:pPr>
            <a:r>
              <a:rPr lang="en-US" sz="1500" dirty="0">
                <a:solidFill>
                  <a:srgbClr val="2B1B4A"/>
                </a:solidFill>
                <a:latin typeface="Calibri" pitchFamily="34" charset="0"/>
                <a:ea typeface="Calibri" pitchFamily="34" charset="-122"/>
                <a:cs typeface="Calibri" pitchFamily="34" charset="-120"/>
              </a:rPr>
              <a:t>Cada mañana: qué tengo hoy y qué debo preparar</a:t>
            </a:r>
            <a:endParaRPr lang="en-US" sz="1500" dirty="0"/>
          </a:p>
        </p:txBody>
      </p:sp>
      <p:sp>
        <p:nvSpPr>
          <p:cNvPr id="10" name="Shape 7"/>
          <p:cNvSpPr/>
          <p:nvPr/>
        </p:nvSpPr>
        <p:spPr>
          <a:xfrm>
            <a:off x="4663440" y="1371600"/>
            <a:ext cx="4023360" cy="3246120"/>
          </a:xfrm>
          <a:prstGeom prst="roundRect">
            <a:avLst>
              <a:gd name="adj" fmla="val 3380"/>
            </a:avLst>
          </a:prstGeom>
          <a:solidFill>
            <a:srgbClr val="2B1B4A"/>
          </a:solidFill>
          <a:ln w="9525">
            <a:solidFill>
              <a:srgbClr val="2B1B4A"/>
            </a:solidFill>
            <a:prstDash val="solid"/>
          </a:ln>
        </p:spPr>
      </p:sp>
      <p:sp>
        <p:nvSpPr>
          <p:cNvPr id="11" name="Shape 8"/>
          <p:cNvSpPr/>
          <p:nvPr/>
        </p:nvSpPr>
        <p:spPr>
          <a:xfrm>
            <a:off x="4937760" y="1600200"/>
            <a:ext cx="640080" cy="640080"/>
          </a:xfrm>
          <a:prstGeom prst="ellipse">
            <a:avLst/>
          </a:prstGeom>
          <a:solidFill>
            <a:srgbClr val="FF5A6E"/>
          </a:solidFill>
          <a:ln w="9525">
            <a:solidFill>
              <a:srgbClr val="FF5A6E"/>
            </a:solidFill>
            <a:prstDash val="solid"/>
          </a:ln>
        </p:spPr>
      </p:sp>
      <p:pic>
        <p:nvPicPr>
          <p:cNvPr id="12" name="Image 1" descr="preencoded.png"/>
          <p:cNvPicPr>
            <a:picLocks noChangeAspect="1"/>
          </p:cNvPicPr>
          <p:nvPr/>
        </p:nvPicPr>
        <p:blipFill>
          <a:blip r:embed="rId4"/>
          <a:stretch>
            <a:fillRect/>
          </a:stretch>
        </p:blipFill>
        <p:spPr>
          <a:xfrm>
            <a:off x="5097780" y="1760220"/>
            <a:ext cx="320040" cy="320040"/>
          </a:xfrm>
          <a:prstGeom prst="rect">
            <a:avLst/>
          </a:prstGeom>
        </p:spPr>
      </p:pic>
      <p:sp>
        <p:nvSpPr>
          <p:cNvPr id="13" name="Text 9"/>
          <p:cNvSpPr txBox="1"/>
          <p:nvPr/>
        </p:nvSpPr>
        <p:spPr>
          <a:xfrm>
            <a:off x="5760720" y="1600200"/>
            <a:ext cx="2743200" cy="6400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Vigilar</a:t>
            </a:r>
            <a:endParaRPr lang="en-US" sz="2400" dirty="0"/>
          </a:p>
        </p:txBody>
      </p:sp>
      <p:sp>
        <p:nvSpPr>
          <p:cNvPr id="14" name="Text 10"/>
          <p:cNvSpPr txBox="1"/>
          <p:nvPr/>
        </p:nvSpPr>
        <p:spPr>
          <a:xfrm>
            <a:off x="4937760" y="2377440"/>
            <a:ext cx="3566160" cy="320040"/>
          </a:xfrm>
          <a:prstGeom prst="rect">
            <a:avLst/>
          </a:prstGeom>
          <a:noFill/>
          <a:ln/>
        </p:spPr>
        <p:txBody>
          <a:bodyPr wrap="square" lIns="0" tIns="0" rIns="0" bIns="0" rtlCol="0" anchor="t"/>
          <a:lstStyle/>
          <a:p>
            <a:pPr marL="0" indent="0">
              <a:buNone/>
            </a:pPr>
            <a:r>
              <a:rPr lang="en-US" sz="1400" b="1" i="1" dirty="0">
                <a:solidFill>
                  <a:srgbClr val="FFC857"/>
                </a:solidFill>
                <a:latin typeface="Calibri" pitchFamily="34" charset="0"/>
                <a:ea typeface="Calibri" pitchFamily="34" charset="-122"/>
                <a:cs typeface="Calibri" pitchFamily="34" charset="-120"/>
              </a:rPr>
              <a:t>“Avisame solo si pasa X.”</a:t>
            </a:r>
            <a:endParaRPr lang="en-US" sz="1400" dirty="0"/>
          </a:p>
        </p:txBody>
      </p:sp>
      <p:sp>
        <p:nvSpPr>
          <p:cNvPr id="15" name="Text 11"/>
          <p:cNvSpPr txBox="1"/>
          <p:nvPr/>
        </p:nvSpPr>
        <p:spPr>
          <a:xfrm>
            <a:off x="4937760" y="2834640"/>
            <a:ext cx="3566160" cy="164592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rgbClr val="FFFFFF"/>
                </a:solidFill>
                <a:latin typeface="Calibri" pitchFamily="34" charset="0"/>
                <a:ea typeface="Calibri" pitchFamily="34" charset="-122"/>
                <a:cs typeface="Calibri" pitchFamily="34" charset="-120"/>
              </a:rPr>
              <a:t>Si </a:t>
            </a:r>
            <a:r>
              <a:rPr lang="en-US" sz="1500" dirty="0" err="1">
                <a:solidFill>
                  <a:srgbClr val="FFFFFF"/>
                </a:solidFill>
                <a:latin typeface="Calibri" pitchFamily="34" charset="0"/>
                <a:ea typeface="Calibri" pitchFamily="34" charset="-122"/>
                <a:cs typeface="Calibri" pitchFamily="34" charset="-120"/>
              </a:rPr>
              <a:t>entra</a:t>
            </a:r>
            <a:r>
              <a:rPr lang="en-US" sz="1500" dirty="0">
                <a:solidFill>
                  <a:srgbClr val="FFFFFF"/>
                </a:solidFill>
                <a:latin typeface="Calibri" pitchFamily="34" charset="0"/>
                <a:ea typeface="Calibri" pitchFamily="34" charset="-122"/>
                <a:cs typeface="Calibri" pitchFamily="34" charset="-120"/>
              </a:rPr>
              <a:t> un </a:t>
            </a:r>
            <a:r>
              <a:rPr lang="en-US" sz="1500" dirty="0" err="1">
                <a:solidFill>
                  <a:srgbClr val="FFFFFF"/>
                </a:solidFill>
                <a:latin typeface="Calibri" pitchFamily="34" charset="0"/>
                <a:ea typeface="Calibri" pitchFamily="34" charset="-122"/>
                <a:cs typeface="Calibri" pitchFamily="34" charset="-120"/>
              </a:rPr>
              <a:t>correo</a:t>
            </a:r>
            <a:r>
              <a:rPr lang="en-US" sz="1500" dirty="0">
                <a:solidFill>
                  <a:srgbClr val="FFFFFF"/>
                </a:solidFill>
                <a:latin typeface="Calibri" pitchFamily="34" charset="0"/>
                <a:ea typeface="Calibri" pitchFamily="34" charset="-122"/>
                <a:cs typeface="Calibri" pitchFamily="34" charset="-120"/>
              </a:rPr>
              <a:t> con/de X</a:t>
            </a:r>
            <a:endParaRPr lang="en-US" sz="1500" dirty="0"/>
          </a:p>
          <a:p>
            <a:pPr marL="342900" indent="-342900">
              <a:spcAft>
                <a:spcPts val="1000"/>
              </a:spcAft>
              <a:buSzPct val="100000"/>
              <a:buChar char="•"/>
            </a:pPr>
            <a:r>
              <a:rPr lang="en-US" sz="1500" dirty="0">
                <a:solidFill>
                  <a:srgbClr val="FFFFFF"/>
                </a:solidFill>
                <a:latin typeface="Calibri" pitchFamily="34" charset="0"/>
                <a:ea typeface="Calibri" pitchFamily="34" charset="-122"/>
                <a:cs typeface="Calibri" pitchFamily="34" charset="-120"/>
              </a:rPr>
              <a:t>Si baja el stock de un producto, avisame</a:t>
            </a:r>
            <a:endParaRPr lang="en-US" sz="1500" dirty="0"/>
          </a:p>
          <a:p>
            <a:pPr marL="342900" indent="-342900">
              <a:spcAft>
                <a:spcPts val="1000"/>
              </a:spcAft>
              <a:buSzPct val="100000"/>
              <a:buChar char="•"/>
            </a:pPr>
            <a:r>
              <a:rPr lang="en-US" sz="1500" dirty="0">
                <a:solidFill>
                  <a:srgbClr val="FFFFFF"/>
                </a:solidFill>
                <a:latin typeface="Calibri" pitchFamily="34" charset="0"/>
                <a:ea typeface="Calibri" pitchFamily="34" charset="-122"/>
                <a:cs typeface="Calibri" pitchFamily="34" charset="-120"/>
              </a:rPr>
              <a:t>Si cambia el precio en [una web], avisame</a:t>
            </a:r>
            <a:endParaRPr lang="en-US" sz="1500" dirty="0"/>
          </a:p>
        </p:txBody>
      </p:sp>
      <p:pic>
        <p:nvPicPr>
          <p:cNvPr id="17" name="Imagen 16">
            <a:extLst>
              <a:ext uri="{FF2B5EF4-FFF2-40B4-BE49-F238E27FC236}">
                <a16:creationId xmlns:a16="http://schemas.microsoft.com/office/drawing/2014/main" id="{6C08F95E-F07D-8F97-1EE8-AC0F5C8F9176}"/>
              </a:ext>
            </a:extLst>
          </p:cNvPr>
          <p:cNvPicPr>
            <a:picLocks noChangeAspect="1"/>
          </p:cNvPicPr>
          <p:nvPr/>
        </p:nvPicPr>
        <p:blipFill>
          <a:blip r:embed="rId5"/>
          <a:stretch>
            <a:fillRect/>
          </a:stretch>
        </p:blipFill>
        <p:spPr>
          <a:xfrm>
            <a:off x="8120328" y="115439"/>
            <a:ext cx="841691" cy="31166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8</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Reglas que no tenés </a:t>
            </a:r>
            <a:r>
              <a:rPr lang="en-US" sz="3000" b="1" dirty="0" err="1">
                <a:solidFill>
                  <a:srgbClr val="2B1B4A"/>
                </a:solidFill>
                <a:latin typeface="Cambria" pitchFamily="34" charset="0"/>
                <a:ea typeface="Cambria" pitchFamily="34" charset="-122"/>
                <a:cs typeface="Cambria" pitchFamily="34" charset="-120"/>
              </a:rPr>
              <a:t>que</a:t>
            </a:r>
            <a:r>
              <a:rPr lang="en-US" sz="3000" b="1" dirty="0">
                <a:solidFill>
                  <a:srgbClr val="2B1B4A"/>
                </a:solidFill>
                <a:latin typeface="Cambria" pitchFamily="34" charset="0"/>
                <a:ea typeface="Cambria" pitchFamily="34" charset="-122"/>
                <a:cs typeface="Cambria" pitchFamily="34" charset="-120"/>
              </a:rPr>
              <a:t> </a:t>
            </a:r>
            <a:r>
              <a:rPr lang="en-US" sz="3000" b="1" dirty="0" err="1">
                <a:solidFill>
                  <a:srgbClr val="2B1B4A"/>
                </a:solidFill>
                <a:latin typeface="Cambria" pitchFamily="34" charset="0"/>
                <a:ea typeface="Cambria" pitchFamily="34" charset="-122"/>
                <a:cs typeface="Cambria" pitchFamily="34" charset="-120"/>
              </a:rPr>
              <a:t>repetir</a:t>
            </a:r>
            <a:r>
              <a:rPr lang="en-US" sz="3000" b="1" dirty="0">
                <a:solidFill>
                  <a:srgbClr val="2B1B4A"/>
                </a:solidFill>
                <a:latin typeface="Cambria" pitchFamily="34" charset="0"/>
                <a:ea typeface="Cambria" pitchFamily="34" charset="-122"/>
                <a:cs typeface="Cambria" pitchFamily="34" charset="-120"/>
              </a:rPr>
              <a:t> </a:t>
            </a:r>
            <a:endParaRPr lang="en-US" sz="3000" dirty="0"/>
          </a:p>
        </p:txBody>
      </p:sp>
      <p:sp>
        <p:nvSpPr>
          <p:cNvPr id="4" name="Shape 2"/>
          <p:cNvSpPr/>
          <p:nvPr/>
        </p:nvSpPr>
        <p:spPr>
          <a:xfrm>
            <a:off x="457200" y="1371600"/>
            <a:ext cx="4480560" cy="2606040"/>
          </a:xfrm>
          <a:prstGeom prst="roundRect">
            <a:avLst>
              <a:gd name="adj" fmla="val 4211"/>
            </a:avLst>
          </a:prstGeom>
          <a:solidFill>
            <a:srgbClr val="F4EFFB"/>
          </a:solidFill>
          <a:ln w="9525">
            <a:solidFill>
              <a:srgbClr val="F4EFFB"/>
            </a:solidFill>
            <a:prstDash val="solid"/>
          </a:ln>
          <a:effectLst>
            <a:outerShdw blurRad="101600" dist="25400" dir="5400000" algn="bl" rotWithShape="0">
              <a:srgbClr val="000000">
                <a:alpha val="12000"/>
              </a:srgbClr>
            </a:outerShdw>
          </a:effectLst>
        </p:spPr>
      </p:sp>
      <p:sp>
        <p:nvSpPr>
          <p:cNvPr id="5" name="Shape 3"/>
          <p:cNvSpPr/>
          <p:nvPr/>
        </p:nvSpPr>
        <p:spPr>
          <a:xfrm>
            <a:off x="731520" y="1554480"/>
            <a:ext cx="457200" cy="457200"/>
          </a:xfrm>
          <a:prstGeom prst="ellipse">
            <a:avLst/>
          </a:prstGeom>
          <a:solidFill>
            <a:srgbClr val="FF5A6E"/>
          </a:solidFill>
          <a:ln w="9525">
            <a:solidFill>
              <a:srgbClr val="FF5A6E"/>
            </a:solidFill>
            <a:prstDash val="solid"/>
          </a:ln>
        </p:spPr>
      </p:sp>
      <p:pic>
        <p:nvPicPr>
          <p:cNvPr id="6" name="Image 0" descr="preencoded.png"/>
          <p:cNvPicPr>
            <a:picLocks noChangeAspect="1"/>
          </p:cNvPicPr>
          <p:nvPr/>
        </p:nvPicPr>
        <p:blipFill>
          <a:blip r:embed="rId3"/>
          <a:stretch>
            <a:fillRect/>
          </a:stretch>
        </p:blipFill>
        <p:spPr>
          <a:xfrm>
            <a:off x="845820" y="1668780"/>
            <a:ext cx="228600" cy="228600"/>
          </a:xfrm>
          <a:prstGeom prst="rect">
            <a:avLst/>
          </a:prstGeom>
        </p:spPr>
      </p:pic>
      <p:sp>
        <p:nvSpPr>
          <p:cNvPr id="7" name="Text 4"/>
          <p:cNvSpPr txBox="1"/>
          <p:nvPr/>
        </p:nvSpPr>
        <p:spPr>
          <a:xfrm>
            <a:off x="1371600" y="1554480"/>
            <a:ext cx="3200400" cy="457200"/>
          </a:xfrm>
          <a:prstGeom prst="rect">
            <a:avLst/>
          </a:prstGeom>
          <a:noFill/>
          <a:ln/>
        </p:spPr>
        <p:txBody>
          <a:bodyPr wrap="square" lIns="0" tIns="0" rIns="0" bIns="0" rtlCol="0" anchor="ctr"/>
          <a:lstStyle/>
          <a:p>
            <a:pPr marL="0" indent="0">
              <a:buNone/>
            </a:pPr>
            <a:r>
              <a:rPr lang="en-US" sz="1100" b="1" kern="0" spc="300" dirty="0">
                <a:solidFill>
                  <a:srgbClr val="FF5A6E"/>
                </a:solidFill>
                <a:latin typeface="Calibri" pitchFamily="34" charset="0"/>
                <a:ea typeface="Calibri" pitchFamily="34" charset="-122"/>
                <a:cs typeface="Calibri" pitchFamily="34" charset="-120"/>
              </a:rPr>
              <a:t>REGLA PERMANENTE</a:t>
            </a:r>
            <a:endParaRPr lang="en-US" sz="1100" dirty="0"/>
          </a:p>
        </p:txBody>
      </p:sp>
      <p:sp>
        <p:nvSpPr>
          <p:cNvPr id="8" name="Text 5"/>
          <p:cNvSpPr txBox="1"/>
          <p:nvPr/>
        </p:nvSpPr>
        <p:spPr>
          <a:xfrm>
            <a:off x="731520" y="2194560"/>
            <a:ext cx="3931920" cy="1371600"/>
          </a:xfrm>
          <a:prstGeom prst="rect">
            <a:avLst/>
          </a:prstGeom>
          <a:noFill/>
          <a:ln/>
        </p:spPr>
        <p:txBody>
          <a:bodyPr wrap="square" lIns="0" tIns="0" rIns="0" bIns="0" rtlCol="0" anchor="t"/>
          <a:lstStyle/>
          <a:p>
            <a:pPr marL="0" indent="0">
              <a:buNone/>
            </a:pPr>
            <a:r>
              <a:rPr lang="en-US" sz="1500" i="1" dirty="0">
                <a:solidFill>
                  <a:srgbClr val="2B1B4A"/>
                </a:solidFill>
                <a:latin typeface="Calibri" pitchFamily="34" charset="0"/>
                <a:ea typeface="Calibri" pitchFamily="34" charset="-122"/>
                <a:cs typeface="Calibri" pitchFamily="34" charset="-120"/>
              </a:rPr>
              <a:t>“Cuando trabajemos con fotos de mis joyas: nunca cambies la forma, el tamaño ni las proporciones de la pieza. Usá siempre el logo de mi marca y este estilo visual.”</a:t>
            </a:r>
            <a:endParaRPr lang="en-US" sz="1500" dirty="0"/>
          </a:p>
        </p:txBody>
      </p:sp>
      <p:sp>
        <p:nvSpPr>
          <p:cNvPr id="9" name="Text 6"/>
          <p:cNvSpPr txBox="1"/>
          <p:nvPr/>
        </p:nvSpPr>
        <p:spPr>
          <a:xfrm>
            <a:off x="731520" y="3611880"/>
            <a:ext cx="3931920" cy="274320"/>
          </a:xfrm>
          <a:prstGeom prst="rect">
            <a:avLst/>
          </a:prstGeom>
          <a:noFill/>
          <a:ln/>
        </p:spPr>
        <p:txBody>
          <a:bodyPr wrap="square" lIns="0" tIns="0" rIns="0" bIns="0" rtlCol="0" anchor="t"/>
          <a:lstStyle/>
          <a:p>
            <a:pPr marL="0" indent="0">
              <a:buNone/>
            </a:pPr>
            <a:r>
              <a:rPr lang="en-US" sz="1200" b="1" dirty="0">
                <a:solidFill>
                  <a:srgbClr val="6B5B8C"/>
                </a:solidFill>
                <a:latin typeface="Calibri" pitchFamily="34" charset="0"/>
                <a:ea typeface="Calibri" pitchFamily="34" charset="-122"/>
                <a:cs typeface="Calibri" pitchFamily="34" charset="-120"/>
              </a:rPr>
              <a:t>Se la das una vez. La aplica siempre.</a:t>
            </a:r>
            <a:endParaRPr lang="en-US" sz="1200" dirty="0"/>
          </a:p>
        </p:txBody>
      </p:sp>
      <p:sp>
        <p:nvSpPr>
          <p:cNvPr id="10" name="Shape 7"/>
          <p:cNvSpPr/>
          <p:nvPr/>
        </p:nvSpPr>
        <p:spPr>
          <a:xfrm>
            <a:off x="5257800" y="1371600"/>
            <a:ext cx="457200" cy="457200"/>
          </a:xfrm>
          <a:prstGeom prst="ellipse">
            <a:avLst/>
          </a:prstGeom>
          <a:solidFill>
            <a:srgbClr val="4B2E83"/>
          </a:solidFill>
          <a:ln w="9525">
            <a:solidFill>
              <a:srgbClr val="4B2E83"/>
            </a:solidFill>
            <a:prstDash val="solid"/>
          </a:ln>
        </p:spPr>
      </p:sp>
      <p:pic>
        <p:nvPicPr>
          <p:cNvPr id="11" name="Image 1" descr="preencoded.png"/>
          <p:cNvPicPr>
            <a:picLocks noChangeAspect="1"/>
          </p:cNvPicPr>
          <p:nvPr/>
        </p:nvPicPr>
        <p:blipFill>
          <a:blip r:embed="rId4"/>
          <a:stretch>
            <a:fillRect/>
          </a:stretch>
        </p:blipFill>
        <p:spPr>
          <a:xfrm>
            <a:off x="5372100" y="1485900"/>
            <a:ext cx="228600" cy="228600"/>
          </a:xfrm>
          <a:prstGeom prst="rect">
            <a:avLst/>
          </a:prstGeom>
        </p:spPr>
      </p:pic>
      <p:sp>
        <p:nvSpPr>
          <p:cNvPr id="12" name="Text 8"/>
          <p:cNvSpPr txBox="1"/>
          <p:nvPr/>
        </p:nvSpPr>
        <p:spPr>
          <a:xfrm>
            <a:off x="5852160" y="1371600"/>
            <a:ext cx="2834640" cy="548640"/>
          </a:xfrm>
          <a:prstGeom prst="rect">
            <a:avLst/>
          </a:prstGeom>
          <a:noFill/>
          <a:ln/>
        </p:spPr>
        <p:txBody>
          <a:bodyPr wrap="square" lIns="0" tIns="0" rIns="0" bIns="0" rtlCol="0" anchor="ctr"/>
          <a:lstStyle/>
          <a:p>
            <a:pPr marL="0" indent="0">
              <a:buNone/>
            </a:pPr>
            <a:r>
              <a:rPr lang="en-US" sz="1200" b="1" dirty="0">
                <a:solidFill>
                  <a:srgbClr val="2B1B4A"/>
                </a:solidFill>
                <a:latin typeface="Calibri" pitchFamily="34" charset="0"/>
                <a:ea typeface="Calibri" pitchFamily="34" charset="-122"/>
                <a:cs typeface="Calibri" pitchFamily="34" charset="-120"/>
              </a:rPr>
              <a:t>Informes: </a:t>
            </a:r>
            <a:r>
              <a:rPr lang="en-US" sz="1200" i="1" dirty="0">
                <a:solidFill>
                  <a:srgbClr val="2B1B4A"/>
                </a:solidFill>
                <a:latin typeface="Calibri" pitchFamily="34" charset="0"/>
                <a:ea typeface="Calibri" pitchFamily="34" charset="-122"/>
                <a:cs typeface="Calibri" pitchFamily="34" charset="-120"/>
              </a:rPr>
              <a:t>“Estructuralos siempre así: resumen, hallazgos, pendientes.”</a:t>
            </a:r>
            <a:endParaRPr lang="en-US" sz="1200" dirty="0"/>
          </a:p>
        </p:txBody>
      </p:sp>
      <p:sp>
        <p:nvSpPr>
          <p:cNvPr id="13" name="Shape 9"/>
          <p:cNvSpPr/>
          <p:nvPr/>
        </p:nvSpPr>
        <p:spPr>
          <a:xfrm>
            <a:off x="5257800" y="2029968"/>
            <a:ext cx="457200" cy="457200"/>
          </a:xfrm>
          <a:prstGeom prst="ellipse">
            <a:avLst/>
          </a:prstGeom>
          <a:solidFill>
            <a:srgbClr val="4B2E83"/>
          </a:solidFill>
          <a:ln w="9525">
            <a:solidFill>
              <a:srgbClr val="4B2E83"/>
            </a:solidFill>
            <a:prstDash val="solid"/>
          </a:ln>
        </p:spPr>
      </p:sp>
      <p:pic>
        <p:nvPicPr>
          <p:cNvPr id="14" name="Image 2" descr="preencoded.png"/>
          <p:cNvPicPr>
            <a:picLocks noChangeAspect="1"/>
          </p:cNvPicPr>
          <p:nvPr/>
        </p:nvPicPr>
        <p:blipFill>
          <a:blip r:embed="rId5"/>
          <a:stretch>
            <a:fillRect/>
          </a:stretch>
        </p:blipFill>
        <p:spPr>
          <a:xfrm>
            <a:off x="5372100" y="2144268"/>
            <a:ext cx="228600" cy="228600"/>
          </a:xfrm>
          <a:prstGeom prst="rect">
            <a:avLst/>
          </a:prstGeom>
        </p:spPr>
      </p:pic>
      <p:sp>
        <p:nvSpPr>
          <p:cNvPr id="15" name="Text 10"/>
          <p:cNvSpPr txBox="1"/>
          <p:nvPr/>
        </p:nvSpPr>
        <p:spPr>
          <a:xfrm>
            <a:off x="5852160" y="2029968"/>
            <a:ext cx="2834640" cy="548640"/>
          </a:xfrm>
          <a:prstGeom prst="rect">
            <a:avLst/>
          </a:prstGeom>
          <a:noFill/>
          <a:ln/>
        </p:spPr>
        <p:txBody>
          <a:bodyPr wrap="square" lIns="0" tIns="0" rIns="0" bIns="0" rtlCol="0" anchor="ctr"/>
          <a:lstStyle/>
          <a:p>
            <a:pPr marL="0" indent="0">
              <a:buNone/>
            </a:pPr>
            <a:r>
              <a:rPr lang="en-US" sz="1200" b="1" dirty="0">
                <a:solidFill>
                  <a:srgbClr val="2B1B4A"/>
                </a:solidFill>
                <a:latin typeface="Calibri" pitchFamily="34" charset="0"/>
                <a:ea typeface="Calibri" pitchFamily="34" charset="-122"/>
                <a:cs typeface="Calibri" pitchFamily="34" charset="-120"/>
              </a:rPr>
              <a:t>Ventas: </a:t>
            </a:r>
            <a:r>
              <a:rPr lang="en-US" sz="1200" i="1" dirty="0">
                <a:solidFill>
                  <a:srgbClr val="2B1B4A"/>
                </a:solidFill>
                <a:latin typeface="Calibri" pitchFamily="34" charset="0"/>
                <a:ea typeface="Calibri" pitchFamily="34" charset="-122"/>
                <a:cs typeface="Calibri" pitchFamily="34" charset="-120"/>
              </a:rPr>
              <a:t>“Mirá siempre estos cinco indicadores.”</a:t>
            </a:r>
            <a:endParaRPr lang="en-US" sz="1200" dirty="0"/>
          </a:p>
        </p:txBody>
      </p:sp>
      <p:sp>
        <p:nvSpPr>
          <p:cNvPr id="16" name="Shape 11"/>
          <p:cNvSpPr/>
          <p:nvPr/>
        </p:nvSpPr>
        <p:spPr>
          <a:xfrm>
            <a:off x="5257800" y="2688336"/>
            <a:ext cx="457200" cy="457200"/>
          </a:xfrm>
          <a:prstGeom prst="ellipse">
            <a:avLst/>
          </a:prstGeom>
          <a:solidFill>
            <a:srgbClr val="4B2E83"/>
          </a:solidFill>
          <a:ln w="9525">
            <a:solidFill>
              <a:srgbClr val="4B2E83"/>
            </a:solidFill>
            <a:prstDash val="solid"/>
          </a:ln>
        </p:spPr>
      </p:sp>
      <p:pic>
        <p:nvPicPr>
          <p:cNvPr id="17" name="Image 3" descr="preencoded.png"/>
          <p:cNvPicPr>
            <a:picLocks noChangeAspect="1"/>
          </p:cNvPicPr>
          <p:nvPr/>
        </p:nvPicPr>
        <p:blipFill>
          <a:blip r:embed="rId6"/>
          <a:stretch>
            <a:fillRect/>
          </a:stretch>
        </p:blipFill>
        <p:spPr>
          <a:xfrm>
            <a:off x="5372100" y="2802636"/>
            <a:ext cx="228600" cy="228600"/>
          </a:xfrm>
          <a:prstGeom prst="rect">
            <a:avLst/>
          </a:prstGeom>
        </p:spPr>
      </p:pic>
      <p:sp>
        <p:nvSpPr>
          <p:cNvPr id="18" name="Text 12"/>
          <p:cNvSpPr txBox="1"/>
          <p:nvPr/>
        </p:nvSpPr>
        <p:spPr>
          <a:xfrm>
            <a:off x="5852160" y="2688336"/>
            <a:ext cx="2834640" cy="548640"/>
          </a:xfrm>
          <a:prstGeom prst="rect">
            <a:avLst/>
          </a:prstGeom>
          <a:noFill/>
          <a:ln/>
        </p:spPr>
        <p:txBody>
          <a:bodyPr wrap="square" lIns="0" tIns="0" rIns="0" bIns="0" rtlCol="0" anchor="ctr"/>
          <a:lstStyle/>
          <a:p>
            <a:pPr marL="0" indent="0">
              <a:buNone/>
            </a:pPr>
            <a:r>
              <a:rPr lang="en-US" sz="1200" b="1" dirty="0">
                <a:solidFill>
                  <a:srgbClr val="2B1B4A"/>
                </a:solidFill>
                <a:latin typeface="Calibri" pitchFamily="34" charset="0"/>
                <a:ea typeface="Calibri" pitchFamily="34" charset="-122"/>
                <a:cs typeface="Calibri" pitchFamily="34" charset="-120"/>
              </a:rPr>
              <a:t>Textos: </a:t>
            </a:r>
            <a:r>
              <a:rPr lang="en-US" sz="1200" i="1" dirty="0">
                <a:solidFill>
                  <a:srgbClr val="2B1B4A"/>
                </a:solidFill>
                <a:latin typeface="Calibri" pitchFamily="34" charset="0"/>
                <a:ea typeface="Calibri" pitchFamily="34" charset="-122"/>
                <a:cs typeface="Calibri" pitchFamily="34" charset="-120"/>
              </a:rPr>
              <a:t>“No </a:t>
            </a:r>
            <a:r>
              <a:rPr lang="en-US" sz="1200" i="1" dirty="0" err="1">
                <a:solidFill>
                  <a:srgbClr val="2B1B4A"/>
                </a:solidFill>
                <a:latin typeface="Calibri" pitchFamily="34" charset="0"/>
                <a:ea typeface="Calibri" pitchFamily="34" charset="-122"/>
                <a:cs typeface="Calibri" pitchFamily="34" charset="-120"/>
              </a:rPr>
              <a:t>cambies</a:t>
            </a:r>
            <a:r>
              <a:rPr lang="en-US" sz="1200" i="1" dirty="0">
                <a:solidFill>
                  <a:srgbClr val="2B1B4A"/>
                </a:solidFill>
                <a:latin typeface="Calibri" pitchFamily="34" charset="0"/>
                <a:ea typeface="Calibri" pitchFamily="34" charset="-122"/>
                <a:cs typeface="Calibri" pitchFamily="34" charset="-120"/>
              </a:rPr>
              <a:t> mi tono, no </a:t>
            </a:r>
            <a:r>
              <a:rPr lang="en-US" sz="1200" i="1" dirty="0" err="1">
                <a:solidFill>
                  <a:srgbClr val="2B1B4A"/>
                </a:solidFill>
                <a:latin typeface="Calibri" pitchFamily="34" charset="0"/>
                <a:ea typeface="Calibri" pitchFamily="34" charset="-122"/>
                <a:cs typeface="Calibri" pitchFamily="34" charset="-120"/>
              </a:rPr>
              <a:t>hables</a:t>
            </a:r>
            <a:r>
              <a:rPr lang="en-US" sz="1200" i="1" dirty="0">
                <a:solidFill>
                  <a:srgbClr val="2B1B4A"/>
                </a:solidFill>
                <a:latin typeface="Calibri" pitchFamily="34" charset="0"/>
                <a:ea typeface="Calibri" pitchFamily="34" charset="-122"/>
                <a:cs typeface="Calibri" pitchFamily="34" charset="-120"/>
              </a:rPr>
              <a:t> </a:t>
            </a:r>
            <a:r>
              <a:rPr lang="en-US" sz="1200" i="1" dirty="0" err="1">
                <a:solidFill>
                  <a:srgbClr val="2B1B4A"/>
                </a:solidFill>
                <a:latin typeface="Calibri" pitchFamily="34" charset="0"/>
                <a:ea typeface="Calibri" pitchFamily="34" charset="-122"/>
                <a:cs typeface="Calibri" pitchFamily="34" charset="-120"/>
              </a:rPr>
              <a:t>en</a:t>
            </a:r>
            <a:r>
              <a:rPr lang="en-US" sz="1200" i="1" dirty="0">
                <a:solidFill>
                  <a:srgbClr val="2B1B4A"/>
                </a:solidFill>
                <a:latin typeface="Calibri" pitchFamily="34" charset="0"/>
                <a:ea typeface="Calibri" pitchFamily="34" charset="-122"/>
                <a:cs typeface="Calibri" pitchFamily="34" charset="-120"/>
              </a:rPr>
              <a:t> </a:t>
            </a:r>
            <a:r>
              <a:rPr lang="en-US" sz="1200" i="1" dirty="0" err="1">
                <a:solidFill>
                  <a:srgbClr val="2B1B4A"/>
                </a:solidFill>
                <a:latin typeface="Calibri" pitchFamily="34" charset="0"/>
                <a:ea typeface="Calibri" pitchFamily="34" charset="-122"/>
                <a:cs typeface="Calibri" pitchFamily="34" charset="-120"/>
              </a:rPr>
              <a:t>neutro</a:t>
            </a:r>
            <a:r>
              <a:rPr lang="en-US" sz="1200" i="1" dirty="0">
                <a:solidFill>
                  <a:srgbClr val="2B1B4A"/>
                </a:solidFill>
                <a:latin typeface="Calibri" pitchFamily="34" charset="0"/>
                <a:ea typeface="Calibri" pitchFamily="34" charset="-122"/>
                <a:cs typeface="Calibri" pitchFamily="34" charset="-120"/>
              </a:rPr>
              <a:t>.”</a:t>
            </a:r>
            <a:endParaRPr lang="en-US" sz="1200" dirty="0"/>
          </a:p>
        </p:txBody>
      </p:sp>
      <p:sp>
        <p:nvSpPr>
          <p:cNvPr id="19" name="Shape 13"/>
          <p:cNvSpPr/>
          <p:nvPr/>
        </p:nvSpPr>
        <p:spPr>
          <a:xfrm>
            <a:off x="5257800" y="3346704"/>
            <a:ext cx="457200" cy="457200"/>
          </a:xfrm>
          <a:prstGeom prst="ellipse">
            <a:avLst/>
          </a:prstGeom>
          <a:solidFill>
            <a:srgbClr val="4B2E83"/>
          </a:solidFill>
          <a:ln w="9525">
            <a:solidFill>
              <a:srgbClr val="4B2E83"/>
            </a:solidFill>
            <a:prstDash val="solid"/>
          </a:ln>
        </p:spPr>
      </p:sp>
      <p:pic>
        <p:nvPicPr>
          <p:cNvPr id="20" name="Image 4" descr="preencoded.png"/>
          <p:cNvPicPr>
            <a:picLocks noChangeAspect="1"/>
          </p:cNvPicPr>
          <p:nvPr/>
        </p:nvPicPr>
        <p:blipFill>
          <a:blip r:embed="rId7"/>
          <a:stretch>
            <a:fillRect/>
          </a:stretch>
        </p:blipFill>
        <p:spPr>
          <a:xfrm>
            <a:off x="5372100" y="3461004"/>
            <a:ext cx="228600" cy="228600"/>
          </a:xfrm>
          <a:prstGeom prst="rect">
            <a:avLst/>
          </a:prstGeom>
        </p:spPr>
      </p:pic>
      <p:sp>
        <p:nvSpPr>
          <p:cNvPr id="21" name="Text 14"/>
          <p:cNvSpPr txBox="1"/>
          <p:nvPr/>
        </p:nvSpPr>
        <p:spPr>
          <a:xfrm>
            <a:off x="5852160" y="3346704"/>
            <a:ext cx="2834640" cy="548640"/>
          </a:xfrm>
          <a:prstGeom prst="rect">
            <a:avLst/>
          </a:prstGeom>
          <a:noFill/>
          <a:ln/>
        </p:spPr>
        <p:txBody>
          <a:bodyPr wrap="square" lIns="0" tIns="0" rIns="0" bIns="0" rtlCol="0" anchor="ctr"/>
          <a:lstStyle/>
          <a:p>
            <a:pPr marL="0" indent="0">
              <a:buNone/>
            </a:pPr>
            <a:r>
              <a:rPr lang="en-US" sz="1200" b="1" dirty="0">
                <a:solidFill>
                  <a:srgbClr val="2B1B4A"/>
                </a:solidFill>
                <a:latin typeface="Calibri" pitchFamily="34" charset="0"/>
                <a:ea typeface="Calibri" pitchFamily="34" charset="-122"/>
                <a:cs typeface="Calibri" pitchFamily="34" charset="-120"/>
              </a:rPr>
              <a:t>Clases: </a:t>
            </a:r>
            <a:r>
              <a:rPr lang="en-US" sz="1200" i="1" dirty="0">
                <a:solidFill>
                  <a:srgbClr val="2B1B4A"/>
                </a:solidFill>
                <a:latin typeface="Calibri" pitchFamily="34" charset="0"/>
                <a:ea typeface="Calibri" pitchFamily="34" charset="-122"/>
                <a:cs typeface="Calibri" pitchFamily="34" charset="-120"/>
              </a:rPr>
              <a:t>“Primero identificá objetivos, fechas y pendientes.”</a:t>
            </a:r>
            <a:endParaRPr lang="en-US" sz="1200" dirty="0"/>
          </a:p>
        </p:txBody>
      </p:sp>
      <p:sp>
        <p:nvSpPr>
          <p:cNvPr id="22" name="Shape 15"/>
          <p:cNvSpPr/>
          <p:nvPr/>
        </p:nvSpPr>
        <p:spPr>
          <a:xfrm>
            <a:off x="457200" y="4206240"/>
            <a:ext cx="8229600" cy="457200"/>
          </a:xfrm>
          <a:prstGeom prst="roundRect">
            <a:avLst>
              <a:gd name="adj" fmla="val 24000"/>
            </a:avLst>
          </a:prstGeom>
          <a:solidFill>
            <a:srgbClr val="2B1B4A"/>
          </a:solidFill>
          <a:ln w="9525">
            <a:solidFill>
              <a:srgbClr val="2B1B4A"/>
            </a:solidFill>
            <a:prstDash val="solid"/>
          </a:ln>
        </p:spPr>
      </p:sp>
      <p:sp>
        <p:nvSpPr>
          <p:cNvPr id="23" name="Text 16"/>
          <p:cNvSpPr txBox="1"/>
          <p:nvPr/>
        </p:nvSpPr>
        <p:spPr>
          <a:xfrm>
            <a:off x="457200" y="4206240"/>
            <a:ext cx="82296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No solo le das instrucciones: diseñás cómo querés que trabaje.</a:t>
            </a:r>
            <a:endParaRPr lang="en-US" sz="1400" dirty="0"/>
          </a:p>
        </p:txBody>
      </p:sp>
      <p:pic>
        <p:nvPicPr>
          <p:cNvPr id="25" name="Imagen 24">
            <a:extLst>
              <a:ext uri="{FF2B5EF4-FFF2-40B4-BE49-F238E27FC236}">
                <a16:creationId xmlns:a16="http://schemas.microsoft.com/office/drawing/2014/main" id="{7802B671-9B20-EEA7-A64E-DEACADF06C20}"/>
              </a:ext>
            </a:extLst>
          </p:cNvPr>
          <p:cNvPicPr>
            <a:picLocks noChangeAspect="1"/>
          </p:cNvPicPr>
          <p:nvPr/>
        </p:nvPicPr>
        <p:blipFill>
          <a:blip r:embed="rId8"/>
          <a:stretch>
            <a:fillRect/>
          </a:stretch>
        </p:blipFill>
        <p:spPr>
          <a:xfrm>
            <a:off x="8120328" y="115439"/>
            <a:ext cx="841691" cy="31166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EFFB"/>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9</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Atajos: pedidos que guardás y reusás</a:t>
            </a:r>
            <a:endParaRPr lang="en-US" sz="3000" dirty="0"/>
          </a:p>
        </p:txBody>
      </p:sp>
      <p:sp>
        <p:nvSpPr>
          <p:cNvPr id="4" name="Shape 2"/>
          <p:cNvSpPr/>
          <p:nvPr/>
        </p:nvSpPr>
        <p:spPr>
          <a:xfrm>
            <a:off x="457200" y="1371600"/>
            <a:ext cx="4206240" cy="3246120"/>
          </a:xfrm>
          <a:prstGeom prst="roundRect">
            <a:avLst>
              <a:gd name="adj" fmla="val 3380"/>
            </a:avLst>
          </a:prstGeom>
          <a:solidFill>
            <a:srgbClr val="2B1B4A"/>
          </a:solidFill>
          <a:ln w="9525">
            <a:solidFill>
              <a:srgbClr val="2B1B4A"/>
            </a:solidFill>
            <a:prstDash val="solid"/>
          </a:ln>
        </p:spPr>
      </p:sp>
      <p:sp>
        <p:nvSpPr>
          <p:cNvPr id="5" name="Text 3"/>
          <p:cNvSpPr txBox="1"/>
          <p:nvPr/>
        </p:nvSpPr>
        <p:spPr>
          <a:xfrm>
            <a:off x="777240" y="1645920"/>
            <a:ext cx="3566160" cy="457200"/>
          </a:xfrm>
          <a:prstGeom prst="rect">
            <a:avLst/>
          </a:prstGeom>
          <a:noFill/>
          <a:ln/>
        </p:spPr>
        <p:txBody>
          <a:bodyPr wrap="square" lIns="0" tIns="0" rIns="0" bIns="0" rtlCol="0" anchor="t"/>
          <a:lstStyle/>
          <a:p>
            <a:pPr marL="0" indent="0">
              <a:buNone/>
            </a:pPr>
            <a:r>
              <a:rPr lang="en-US" sz="2400" b="1" dirty="0">
                <a:solidFill>
                  <a:srgbClr val="FF5A6E"/>
                </a:solidFill>
                <a:latin typeface="Courier New" pitchFamily="34" charset="0"/>
                <a:ea typeface="Courier New" pitchFamily="34" charset="-122"/>
                <a:cs typeface="Courier New" pitchFamily="34" charset="-120"/>
              </a:rPr>
              <a:t>/</a:t>
            </a:r>
            <a:r>
              <a:rPr lang="en-US" sz="2400" b="1" dirty="0" err="1">
                <a:solidFill>
                  <a:srgbClr val="FF5A6E"/>
                </a:solidFill>
                <a:latin typeface="Courier New" pitchFamily="34" charset="0"/>
                <a:ea typeface="Courier New" pitchFamily="34" charset="-122"/>
                <a:cs typeface="Courier New" pitchFamily="34" charset="-120"/>
              </a:rPr>
              <a:t>ctacte</a:t>
            </a:r>
            <a:endParaRPr lang="en-US" sz="2400" dirty="0"/>
          </a:p>
        </p:txBody>
      </p:sp>
      <p:sp>
        <p:nvSpPr>
          <p:cNvPr id="6" name="Text 4"/>
          <p:cNvSpPr txBox="1"/>
          <p:nvPr/>
        </p:nvSpPr>
        <p:spPr>
          <a:xfrm>
            <a:off x="777240" y="2240280"/>
            <a:ext cx="3566160" cy="1005840"/>
          </a:xfrm>
          <a:prstGeom prst="rect">
            <a:avLst/>
          </a:prstGeom>
          <a:noFill/>
          <a:ln/>
        </p:spPr>
        <p:txBody>
          <a:bodyPr wrap="square" lIns="0" tIns="0" rIns="0" bIns="0" rtlCol="0" anchor="t"/>
          <a:lstStyle/>
          <a:p>
            <a:pPr marL="0" indent="0">
              <a:buNone/>
            </a:pPr>
            <a:r>
              <a:rPr lang="en-US" sz="1300" dirty="0" err="1">
                <a:solidFill>
                  <a:srgbClr val="FFFFFF"/>
                </a:solidFill>
                <a:latin typeface="Calibri" pitchFamily="34" charset="0"/>
                <a:ea typeface="Calibri" pitchFamily="34" charset="-122"/>
                <a:cs typeface="Calibri" pitchFamily="34" charset="-120"/>
              </a:rPr>
              <a:t>Analizá</a:t>
            </a:r>
            <a:r>
              <a:rPr lang="en-US" sz="1300" dirty="0">
                <a:solidFill>
                  <a:srgbClr val="FFFFFF"/>
                </a:solidFill>
                <a:latin typeface="Calibri" pitchFamily="34" charset="0"/>
                <a:ea typeface="Calibri" pitchFamily="34" charset="-122"/>
                <a:cs typeface="Calibri" pitchFamily="34" charset="-120"/>
              </a:rPr>
              <a:t> </a:t>
            </a:r>
            <a:r>
              <a:rPr lang="en-US" sz="1300" dirty="0" err="1">
                <a:solidFill>
                  <a:srgbClr val="FFFFFF"/>
                </a:solidFill>
                <a:latin typeface="Calibri" pitchFamily="34" charset="0"/>
                <a:ea typeface="Calibri" pitchFamily="34" charset="-122"/>
                <a:cs typeface="Calibri" pitchFamily="34" charset="-120"/>
              </a:rPr>
              <a:t>los</a:t>
            </a:r>
            <a:r>
              <a:rPr lang="en-US" sz="1300" dirty="0">
                <a:solidFill>
                  <a:srgbClr val="FFFFFF"/>
                </a:solidFill>
                <a:latin typeface="Calibri" pitchFamily="34" charset="0"/>
                <a:ea typeface="Calibri" pitchFamily="34" charset="-122"/>
                <a:cs typeface="Calibri" pitchFamily="34" charset="-120"/>
              </a:rPr>
              <a:t> </a:t>
            </a:r>
            <a:r>
              <a:rPr lang="en-US" sz="1300" dirty="0" err="1">
                <a:solidFill>
                  <a:srgbClr val="FFFFFF"/>
                </a:solidFill>
                <a:latin typeface="Calibri" pitchFamily="34" charset="0"/>
                <a:ea typeface="Calibri" pitchFamily="34" charset="-122"/>
                <a:cs typeface="Calibri" pitchFamily="34" charset="-120"/>
              </a:rPr>
              <a:t>archivos</a:t>
            </a:r>
            <a:r>
              <a:rPr lang="en-US" sz="1300" dirty="0">
                <a:solidFill>
                  <a:srgbClr val="FFFFFF"/>
                </a:solidFill>
                <a:latin typeface="Calibri" pitchFamily="34" charset="0"/>
                <a:ea typeface="Calibri" pitchFamily="34" charset="-122"/>
                <a:cs typeface="Calibri" pitchFamily="34" charset="-120"/>
              </a:rPr>
              <a:t> </a:t>
            </a:r>
            <a:r>
              <a:rPr lang="en-US" sz="1300" dirty="0" err="1">
                <a:solidFill>
                  <a:srgbClr val="FFFFFF"/>
                </a:solidFill>
                <a:latin typeface="Calibri" pitchFamily="34" charset="0"/>
                <a:ea typeface="Calibri" pitchFamily="34" charset="-122"/>
                <a:cs typeface="Calibri" pitchFamily="34" charset="-120"/>
              </a:rPr>
              <a:t>que</a:t>
            </a:r>
            <a:r>
              <a:rPr lang="en-US" sz="1300" dirty="0">
                <a:solidFill>
                  <a:srgbClr val="FFFFFF"/>
                </a:solidFill>
                <a:latin typeface="Calibri" pitchFamily="34" charset="0"/>
                <a:ea typeface="Calibri" pitchFamily="34" charset="-122"/>
                <a:cs typeface="Calibri" pitchFamily="34" charset="-120"/>
              </a:rPr>
              <a:t> te paso: </a:t>
            </a:r>
            <a:r>
              <a:rPr lang="en-US" sz="1300" dirty="0" err="1">
                <a:solidFill>
                  <a:srgbClr val="FFFFFF"/>
                </a:solidFill>
                <a:latin typeface="Calibri" pitchFamily="34" charset="0"/>
                <a:ea typeface="Calibri" pitchFamily="34" charset="-122"/>
                <a:cs typeface="Calibri" pitchFamily="34" charset="-120"/>
              </a:rPr>
              <a:t>compará</a:t>
            </a:r>
            <a:r>
              <a:rPr lang="en-US" sz="1300" dirty="0">
                <a:solidFill>
                  <a:srgbClr val="FFFFFF"/>
                </a:solidFill>
                <a:latin typeface="Calibri" pitchFamily="34" charset="0"/>
                <a:ea typeface="Calibri" pitchFamily="34" charset="-122"/>
                <a:cs typeface="Calibri" pitchFamily="34" charset="-120"/>
              </a:rPr>
              <a:t> </a:t>
            </a:r>
            <a:r>
              <a:rPr lang="en-US" sz="1300" dirty="0" err="1">
                <a:solidFill>
                  <a:srgbClr val="FFFFFF"/>
                </a:solidFill>
                <a:latin typeface="Calibri" pitchFamily="34" charset="0"/>
                <a:ea typeface="Calibri" pitchFamily="34" charset="-122"/>
                <a:cs typeface="Calibri" pitchFamily="34" charset="-120"/>
              </a:rPr>
              <a:t>comprobantes</a:t>
            </a:r>
            <a:r>
              <a:rPr lang="en-US" sz="1300" dirty="0">
                <a:solidFill>
                  <a:srgbClr val="FFFFFF"/>
                </a:solidFill>
                <a:latin typeface="Calibri" pitchFamily="34" charset="0"/>
                <a:ea typeface="Calibri" pitchFamily="34" charset="-122"/>
                <a:cs typeface="Calibri" pitchFamily="34" charset="-120"/>
              </a:rPr>
              <a:t> del Excel A contra </a:t>
            </a:r>
            <a:r>
              <a:rPr lang="en-US" sz="1300" dirty="0" err="1">
                <a:solidFill>
                  <a:srgbClr val="FFFFFF"/>
                </a:solidFill>
                <a:latin typeface="Calibri" pitchFamily="34" charset="0"/>
                <a:ea typeface="Calibri" pitchFamily="34" charset="-122"/>
                <a:cs typeface="Calibri" pitchFamily="34" charset="-120"/>
              </a:rPr>
              <a:t>comprobantes</a:t>
            </a:r>
            <a:r>
              <a:rPr lang="en-US" sz="1300" dirty="0">
                <a:solidFill>
                  <a:srgbClr val="FFFFFF"/>
                </a:solidFill>
                <a:latin typeface="Calibri" pitchFamily="34" charset="0"/>
                <a:ea typeface="Calibri" pitchFamily="34" charset="-122"/>
                <a:cs typeface="Calibri" pitchFamily="34" charset="-120"/>
              </a:rPr>
              <a:t> del Excel B, </a:t>
            </a:r>
            <a:r>
              <a:rPr lang="en-US" sz="1300" dirty="0" err="1">
                <a:solidFill>
                  <a:srgbClr val="FFFFFF"/>
                </a:solidFill>
                <a:latin typeface="Calibri" pitchFamily="34" charset="0"/>
                <a:ea typeface="Calibri" pitchFamily="34" charset="-122"/>
                <a:cs typeface="Calibri" pitchFamily="34" charset="-120"/>
              </a:rPr>
              <a:t>identificá</a:t>
            </a:r>
            <a:r>
              <a:rPr lang="en-US" sz="1300" dirty="0">
                <a:solidFill>
                  <a:srgbClr val="FFFFFF"/>
                </a:solidFill>
                <a:latin typeface="Calibri" pitchFamily="34" charset="0"/>
                <a:ea typeface="Calibri" pitchFamily="34" charset="-122"/>
                <a:cs typeface="Calibri" pitchFamily="34" charset="-120"/>
              </a:rPr>
              <a:t> </a:t>
            </a:r>
            <a:r>
              <a:rPr lang="en-US" sz="1300" dirty="0" err="1">
                <a:solidFill>
                  <a:srgbClr val="FFFFFF"/>
                </a:solidFill>
                <a:latin typeface="Calibri" pitchFamily="34" charset="0"/>
                <a:ea typeface="Calibri" pitchFamily="34" charset="-122"/>
                <a:cs typeface="Calibri" pitchFamily="34" charset="-120"/>
              </a:rPr>
              <a:t>importes</a:t>
            </a:r>
            <a:r>
              <a:rPr lang="en-US" sz="1300" dirty="0">
                <a:solidFill>
                  <a:srgbClr val="FFFFFF"/>
                </a:solidFill>
                <a:latin typeface="Calibri" pitchFamily="34" charset="0"/>
                <a:ea typeface="Calibri" pitchFamily="34" charset="-122"/>
                <a:cs typeface="Calibri" pitchFamily="34" charset="-120"/>
              </a:rPr>
              <a:t> </a:t>
            </a:r>
            <a:r>
              <a:rPr lang="en-US" sz="1300" dirty="0" err="1">
                <a:solidFill>
                  <a:srgbClr val="FFFFFF"/>
                </a:solidFill>
                <a:latin typeface="Calibri" pitchFamily="34" charset="0"/>
                <a:ea typeface="Calibri" pitchFamily="34" charset="-122"/>
                <a:cs typeface="Calibri" pitchFamily="34" charset="-120"/>
              </a:rPr>
              <a:t>que</a:t>
            </a:r>
            <a:r>
              <a:rPr lang="en-US" sz="1300" dirty="0">
                <a:solidFill>
                  <a:srgbClr val="FFFFFF"/>
                </a:solidFill>
                <a:latin typeface="Calibri" pitchFamily="34" charset="0"/>
                <a:ea typeface="Calibri" pitchFamily="34" charset="-122"/>
                <a:cs typeface="Calibri" pitchFamily="34" charset="-120"/>
              </a:rPr>
              <a:t> no </a:t>
            </a:r>
            <a:r>
              <a:rPr lang="en-US" sz="1300" dirty="0" err="1">
                <a:solidFill>
                  <a:srgbClr val="FFFFFF"/>
                </a:solidFill>
                <a:latin typeface="Calibri" pitchFamily="34" charset="0"/>
                <a:ea typeface="Calibri" pitchFamily="34" charset="-122"/>
                <a:cs typeface="Calibri" pitchFamily="34" charset="-120"/>
              </a:rPr>
              <a:t>encuentres</a:t>
            </a:r>
            <a:r>
              <a:rPr lang="en-US" sz="1300" dirty="0">
                <a:solidFill>
                  <a:srgbClr val="FFFFFF"/>
                </a:solidFill>
                <a:latin typeface="Calibri" pitchFamily="34" charset="0"/>
                <a:ea typeface="Calibri" pitchFamily="34" charset="-122"/>
                <a:cs typeface="Calibri" pitchFamily="34" charset="-120"/>
              </a:rPr>
              <a:t> </a:t>
            </a:r>
            <a:r>
              <a:rPr lang="en-US" sz="1300" dirty="0" err="1">
                <a:solidFill>
                  <a:srgbClr val="FFFFFF"/>
                </a:solidFill>
                <a:latin typeface="Calibri" pitchFamily="34" charset="0"/>
                <a:ea typeface="Calibri" pitchFamily="34" charset="-122"/>
                <a:cs typeface="Calibri" pitchFamily="34" charset="-120"/>
              </a:rPr>
              <a:t>en</a:t>
            </a:r>
            <a:r>
              <a:rPr lang="en-US" sz="1300" dirty="0">
                <a:solidFill>
                  <a:srgbClr val="FFFFFF"/>
                </a:solidFill>
                <a:latin typeface="Calibri" pitchFamily="34" charset="0"/>
                <a:ea typeface="Calibri" pitchFamily="34" charset="-122"/>
                <a:cs typeface="Calibri" pitchFamily="34" charset="-120"/>
              </a:rPr>
              <a:t> Excel A y </a:t>
            </a:r>
            <a:r>
              <a:rPr lang="en-US" sz="1300" dirty="0" err="1">
                <a:solidFill>
                  <a:srgbClr val="FFFFFF"/>
                </a:solidFill>
                <a:latin typeface="Calibri" pitchFamily="34" charset="0"/>
                <a:ea typeface="Calibri" pitchFamily="34" charset="-122"/>
                <a:cs typeface="Calibri" pitchFamily="34" charset="-120"/>
              </a:rPr>
              <a:t>listalos</a:t>
            </a:r>
            <a:r>
              <a:rPr lang="en-US" sz="1300" dirty="0">
                <a:solidFill>
                  <a:srgbClr val="FFFFFF"/>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777240" y="3383280"/>
            <a:ext cx="3566160" cy="274320"/>
          </a:xfrm>
          <a:prstGeom prst="rect">
            <a:avLst/>
          </a:prstGeom>
          <a:noFill/>
          <a:ln/>
        </p:spPr>
        <p:txBody>
          <a:bodyPr wrap="square" lIns="0" tIns="0" rIns="0" bIns="0" rtlCol="0" anchor="t"/>
          <a:lstStyle/>
          <a:p>
            <a:pPr marL="0" indent="0">
              <a:buNone/>
            </a:pPr>
            <a:r>
              <a:rPr lang="en-US" sz="1200" dirty="0">
                <a:solidFill>
                  <a:srgbClr val="D9CCF2"/>
                </a:solidFill>
                <a:latin typeface="Calibri" pitchFamily="34" charset="0"/>
                <a:ea typeface="Calibri" pitchFamily="34" charset="-122"/>
                <a:cs typeface="Calibri" pitchFamily="34" charset="-120"/>
              </a:rPr>
              <a:t>Después, solo escribís:</a:t>
            </a:r>
            <a:endParaRPr lang="en-US" sz="1200" dirty="0"/>
          </a:p>
        </p:txBody>
      </p:sp>
      <p:sp>
        <p:nvSpPr>
          <p:cNvPr id="8" name="Text 6"/>
          <p:cNvSpPr txBox="1"/>
          <p:nvPr/>
        </p:nvSpPr>
        <p:spPr>
          <a:xfrm>
            <a:off x="777240" y="3703320"/>
            <a:ext cx="3566160" cy="365760"/>
          </a:xfrm>
          <a:prstGeom prst="rect">
            <a:avLst/>
          </a:prstGeom>
          <a:noFill/>
          <a:ln/>
        </p:spPr>
        <p:txBody>
          <a:bodyPr wrap="square" lIns="0" tIns="0" rIns="0" bIns="0" rtlCol="0" anchor="t"/>
          <a:lstStyle/>
          <a:p>
            <a:pPr marL="0" indent="0">
              <a:buNone/>
            </a:pPr>
            <a:r>
              <a:rPr lang="en-US" sz="1600" b="1" dirty="0">
                <a:solidFill>
                  <a:srgbClr val="FFC857"/>
                </a:solidFill>
                <a:latin typeface="Courier New" pitchFamily="34" charset="0"/>
                <a:ea typeface="Courier New" pitchFamily="34" charset="-122"/>
                <a:cs typeface="Courier New" pitchFamily="34" charset="-120"/>
              </a:rPr>
              <a:t>/</a:t>
            </a:r>
            <a:r>
              <a:rPr lang="en-US" sz="1600" b="1" dirty="0" err="1">
                <a:solidFill>
                  <a:srgbClr val="FFC857"/>
                </a:solidFill>
                <a:latin typeface="Courier New" pitchFamily="34" charset="0"/>
                <a:ea typeface="Courier New" pitchFamily="34" charset="-122"/>
                <a:cs typeface="Courier New" pitchFamily="34" charset="-120"/>
              </a:rPr>
              <a:t>ctacte</a:t>
            </a:r>
            <a:r>
              <a:rPr lang="en-US" sz="1600" b="1" dirty="0">
                <a:solidFill>
                  <a:srgbClr val="FFC857"/>
                </a:solidFill>
                <a:latin typeface="Courier New" pitchFamily="34" charset="0"/>
                <a:ea typeface="Courier New" pitchFamily="34" charset="-122"/>
                <a:cs typeface="Courier New" pitchFamily="34" charset="-120"/>
              </a:rPr>
              <a:t>  + </a:t>
            </a:r>
            <a:r>
              <a:rPr lang="en-US" sz="1600" b="1" dirty="0" err="1">
                <a:solidFill>
                  <a:srgbClr val="FFC857"/>
                </a:solidFill>
                <a:latin typeface="Courier New" pitchFamily="34" charset="0"/>
                <a:ea typeface="Courier New" pitchFamily="34" charset="-122"/>
                <a:cs typeface="Courier New" pitchFamily="34" charset="-120"/>
              </a:rPr>
              <a:t>tus</a:t>
            </a:r>
            <a:r>
              <a:rPr lang="en-US" sz="1600" b="1" dirty="0">
                <a:solidFill>
                  <a:srgbClr val="FFC857"/>
                </a:solidFill>
                <a:latin typeface="Courier New" pitchFamily="34" charset="0"/>
                <a:ea typeface="Courier New" pitchFamily="34" charset="-122"/>
                <a:cs typeface="Courier New" pitchFamily="34" charset="-120"/>
              </a:rPr>
              <a:t> </a:t>
            </a:r>
            <a:r>
              <a:rPr lang="en-US" sz="1600" b="1" dirty="0" err="1">
                <a:solidFill>
                  <a:srgbClr val="FFC857"/>
                </a:solidFill>
                <a:latin typeface="Courier New" pitchFamily="34" charset="0"/>
                <a:ea typeface="Courier New" pitchFamily="34" charset="-122"/>
                <a:cs typeface="Courier New" pitchFamily="34" charset="-120"/>
              </a:rPr>
              <a:t>archivos</a:t>
            </a:r>
            <a:endParaRPr lang="en-US" sz="1600" dirty="0"/>
          </a:p>
        </p:txBody>
      </p:sp>
      <p:sp>
        <p:nvSpPr>
          <p:cNvPr id="9" name="Text 7"/>
          <p:cNvSpPr txBox="1"/>
          <p:nvPr/>
        </p:nvSpPr>
        <p:spPr>
          <a:xfrm>
            <a:off x="777240" y="4114800"/>
            <a:ext cx="3566160" cy="274320"/>
          </a:xfrm>
          <a:prstGeom prst="rect">
            <a:avLst/>
          </a:prstGeom>
          <a:noFill/>
          <a:ln/>
        </p:spPr>
        <p:txBody>
          <a:bodyPr wrap="square" lIns="0" tIns="0" rIns="0" bIns="0" rtlCol="0" anchor="t"/>
          <a:lstStyle/>
          <a:p>
            <a:pPr marL="0" indent="0">
              <a:buNone/>
            </a:pPr>
            <a:r>
              <a:rPr lang="en-US" sz="1300" i="1" dirty="0">
                <a:solidFill>
                  <a:srgbClr val="FFFFFF"/>
                </a:solidFill>
                <a:latin typeface="Calibri" pitchFamily="34" charset="0"/>
                <a:ea typeface="Calibri" pitchFamily="34" charset="-122"/>
                <a:cs typeface="Calibri" pitchFamily="34" charset="-120"/>
              </a:rPr>
              <a:t>Y listo.</a:t>
            </a:r>
            <a:endParaRPr lang="en-US" sz="1300" dirty="0"/>
          </a:p>
        </p:txBody>
      </p:sp>
      <p:sp>
        <p:nvSpPr>
          <p:cNvPr id="10" name="Text 8"/>
          <p:cNvSpPr txBox="1"/>
          <p:nvPr/>
        </p:nvSpPr>
        <p:spPr>
          <a:xfrm>
            <a:off x="4937760" y="1371600"/>
            <a:ext cx="3749040" cy="274320"/>
          </a:xfrm>
          <a:prstGeom prst="rect">
            <a:avLst/>
          </a:prstGeom>
          <a:noFill/>
          <a:ln/>
        </p:spPr>
        <p:txBody>
          <a:bodyPr wrap="square" lIns="0" tIns="0" rIns="0" bIns="0" rtlCol="0" anchor="t"/>
          <a:lstStyle/>
          <a:p>
            <a:pPr marL="0" indent="0">
              <a:buNone/>
            </a:pPr>
            <a:r>
              <a:rPr lang="en-US" sz="1400" b="1" dirty="0">
                <a:solidFill>
                  <a:srgbClr val="6B5B8C"/>
                </a:solidFill>
                <a:latin typeface="Calibri" pitchFamily="34" charset="0"/>
                <a:ea typeface="Calibri" pitchFamily="34" charset="-122"/>
                <a:cs typeface="Calibri" pitchFamily="34" charset="-120"/>
              </a:rPr>
              <a:t>Ideas para crear el tuyo</a:t>
            </a:r>
            <a:endParaRPr lang="en-US" sz="1400" dirty="0"/>
          </a:p>
        </p:txBody>
      </p:sp>
      <p:sp>
        <p:nvSpPr>
          <p:cNvPr id="11" name="Shape 9"/>
          <p:cNvSpPr/>
          <p:nvPr/>
        </p:nvSpPr>
        <p:spPr>
          <a:xfrm>
            <a:off x="4937760" y="1828800"/>
            <a:ext cx="1463040" cy="411480"/>
          </a:xfrm>
          <a:prstGeom prst="roundRect">
            <a:avLst>
              <a:gd name="adj" fmla="val 26667"/>
            </a:avLst>
          </a:prstGeom>
          <a:solidFill>
            <a:srgbClr val="FF5A6E"/>
          </a:solidFill>
          <a:ln w="9525">
            <a:solidFill>
              <a:srgbClr val="FF5A6E"/>
            </a:solidFill>
            <a:prstDash val="solid"/>
          </a:ln>
        </p:spPr>
      </p:sp>
      <p:sp>
        <p:nvSpPr>
          <p:cNvPr id="12" name="Text 10"/>
          <p:cNvSpPr txBox="1"/>
          <p:nvPr/>
        </p:nvSpPr>
        <p:spPr>
          <a:xfrm>
            <a:off x="4937760" y="1828800"/>
            <a:ext cx="1463040" cy="411480"/>
          </a:xfrm>
          <a:prstGeom prst="rect">
            <a:avLst/>
          </a:prstGeom>
          <a:noFill/>
          <a:ln/>
        </p:spPr>
        <p:txBody>
          <a:bodyPr wrap="square" lIns="0" tIns="0" rIns="0" bIns="0" rtlCol="0" anchor="ctr"/>
          <a:lstStyle/>
          <a:p>
            <a:pPr marL="0" indent="0" algn="ctr">
              <a:buNone/>
            </a:pPr>
            <a:r>
              <a:rPr lang="en-US" sz="1150" b="1" dirty="0">
                <a:solidFill>
                  <a:srgbClr val="FFFFFF"/>
                </a:solidFill>
                <a:latin typeface="Courier New" pitchFamily="34" charset="0"/>
                <a:ea typeface="Courier New" pitchFamily="34" charset="-122"/>
                <a:cs typeface="Courier New" pitchFamily="34" charset="-120"/>
              </a:rPr>
              <a:t>/</a:t>
            </a:r>
            <a:r>
              <a:rPr lang="en-US" sz="1150" b="1" dirty="0" err="1">
                <a:solidFill>
                  <a:srgbClr val="FFFFFF"/>
                </a:solidFill>
                <a:latin typeface="Courier New" pitchFamily="34" charset="0"/>
                <a:ea typeface="Courier New" pitchFamily="34" charset="-122"/>
                <a:cs typeface="Courier New" pitchFamily="34" charset="-120"/>
              </a:rPr>
              <a:t>carrera</a:t>
            </a:r>
            <a:endParaRPr lang="en-US" sz="1150" dirty="0"/>
          </a:p>
        </p:txBody>
      </p:sp>
      <p:sp>
        <p:nvSpPr>
          <p:cNvPr id="13" name="Text 11"/>
          <p:cNvSpPr txBox="1"/>
          <p:nvPr/>
        </p:nvSpPr>
        <p:spPr>
          <a:xfrm>
            <a:off x="6537960" y="1755648"/>
            <a:ext cx="2148840" cy="566928"/>
          </a:xfrm>
          <a:prstGeom prst="rect">
            <a:avLst/>
          </a:prstGeom>
          <a:noFill/>
          <a:ln/>
        </p:spPr>
        <p:txBody>
          <a:bodyPr wrap="square" lIns="0" tIns="0" rIns="0" bIns="0" rtlCol="0" anchor="ctr"/>
          <a:lstStyle/>
          <a:p>
            <a:pPr marL="0" indent="0">
              <a:buNone/>
            </a:pPr>
            <a:r>
              <a:rPr lang="en-US" sz="1200" dirty="0" err="1">
                <a:solidFill>
                  <a:srgbClr val="2B1B4A"/>
                </a:solidFill>
                <a:latin typeface="Calibri" pitchFamily="34" charset="0"/>
                <a:ea typeface="Calibri" pitchFamily="34" charset="-122"/>
                <a:cs typeface="Calibri" pitchFamily="34" charset="-120"/>
              </a:rPr>
              <a:t>Tené</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en</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cuenta</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los</a:t>
            </a:r>
            <a:r>
              <a:rPr lang="en-US" sz="1200" dirty="0">
                <a:solidFill>
                  <a:srgbClr val="2B1B4A"/>
                </a:solidFill>
                <a:latin typeface="Calibri" pitchFamily="34" charset="0"/>
                <a:ea typeface="Calibri" pitchFamily="34" charset="-122"/>
                <a:cs typeface="Calibri" pitchFamily="34" charset="-120"/>
              </a:rPr>
              <a:t> % de la Carrera </a:t>
            </a:r>
            <a:r>
              <a:rPr lang="en-US" sz="1200" dirty="0" err="1">
                <a:solidFill>
                  <a:srgbClr val="2B1B4A"/>
                </a:solidFill>
                <a:latin typeface="Calibri" pitchFamily="34" charset="0"/>
                <a:ea typeface="Calibri" pitchFamily="34" charset="-122"/>
                <a:cs typeface="Calibri" pitchFamily="34" charset="-120"/>
              </a:rPr>
              <a:t>comercial</a:t>
            </a:r>
            <a:endParaRPr lang="en-US" sz="1200" dirty="0"/>
          </a:p>
        </p:txBody>
      </p:sp>
      <p:sp>
        <p:nvSpPr>
          <p:cNvPr id="14" name="Shape 12"/>
          <p:cNvSpPr/>
          <p:nvPr/>
        </p:nvSpPr>
        <p:spPr>
          <a:xfrm>
            <a:off x="4937760" y="2514600"/>
            <a:ext cx="1463040" cy="411480"/>
          </a:xfrm>
          <a:prstGeom prst="roundRect">
            <a:avLst>
              <a:gd name="adj" fmla="val 26667"/>
            </a:avLst>
          </a:prstGeom>
          <a:solidFill>
            <a:srgbClr val="FF5A6E"/>
          </a:solidFill>
          <a:ln w="9525">
            <a:solidFill>
              <a:srgbClr val="FF5A6E"/>
            </a:solidFill>
            <a:prstDash val="solid"/>
          </a:ln>
        </p:spPr>
      </p:sp>
      <p:sp>
        <p:nvSpPr>
          <p:cNvPr id="15" name="Text 13"/>
          <p:cNvSpPr txBox="1"/>
          <p:nvPr/>
        </p:nvSpPr>
        <p:spPr>
          <a:xfrm>
            <a:off x="4937760" y="2514600"/>
            <a:ext cx="1463040" cy="411480"/>
          </a:xfrm>
          <a:prstGeom prst="rect">
            <a:avLst/>
          </a:prstGeom>
          <a:noFill/>
          <a:ln/>
        </p:spPr>
        <p:txBody>
          <a:bodyPr wrap="square" lIns="0" tIns="0" rIns="0" bIns="0" rtlCol="0" anchor="ctr"/>
          <a:lstStyle/>
          <a:p>
            <a:pPr marL="0" indent="0" algn="ctr">
              <a:buNone/>
            </a:pPr>
            <a:r>
              <a:rPr lang="en-US" sz="1150" b="1" dirty="0">
                <a:solidFill>
                  <a:srgbClr val="FFFFFF"/>
                </a:solidFill>
                <a:latin typeface="Courier New" pitchFamily="34" charset="0"/>
                <a:ea typeface="Courier New" pitchFamily="34" charset="-122"/>
                <a:cs typeface="Courier New" pitchFamily="34" charset="-120"/>
              </a:rPr>
              <a:t>/</a:t>
            </a:r>
            <a:r>
              <a:rPr lang="en-US" sz="1150" b="1" dirty="0" err="1">
                <a:solidFill>
                  <a:srgbClr val="FFFFFF"/>
                </a:solidFill>
                <a:latin typeface="Courier New" pitchFamily="34" charset="0"/>
                <a:ea typeface="Courier New" pitchFamily="34" charset="-122"/>
                <a:cs typeface="Courier New" pitchFamily="34" charset="-120"/>
              </a:rPr>
              <a:t>campaña</a:t>
            </a:r>
            <a:endParaRPr lang="en-US" sz="1150" dirty="0"/>
          </a:p>
        </p:txBody>
      </p:sp>
      <p:sp>
        <p:nvSpPr>
          <p:cNvPr id="16" name="Text 14"/>
          <p:cNvSpPr txBox="1"/>
          <p:nvPr/>
        </p:nvSpPr>
        <p:spPr>
          <a:xfrm>
            <a:off x="6537960" y="2441448"/>
            <a:ext cx="2148840" cy="566928"/>
          </a:xfrm>
          <a:prstGeom prst="rect">
            <a:avLst/>
          </a:prstGeom>
          <a:noFill/>
          <a:ln/>
        </p:spPr>
        <p:txBody>
          <a:bodyPr wrap="square" lIns="0" tIns="0" rIns="0" bIns="0" rtlCol="0" anchor="ctr"/>
          <a:lstStyle/>
          <a:p>
            <a:pPr marL="0" indent="0">
              <a:buNone/>
            </a:pPr>
            <a:r>
              <a:rPr lang="en-US" sz="1200" dirty="0" err="1">
                <a:solidFill>
                  <a:srgbClr val="2B1B4A"/>
                </a:solidFill>
                <a:latin typeface="Calibri" pitchFamily="34" charset="0"/>
                <a:ea typeface="Calibri" pitchFamily="34" charset="-122"/>
                <a:cs typeface="Calibri" pitchFamily="34" charset="-120"/>
              </a:rPr>
              <a:t>Calculame</a:t>
            </a:r>
            <a:r>
              <a:rPr lang="en-US" sz="1200" dirty="0">
                <a:solidFill>
                  <a:srgbClr val="2B1B4A"/>
                </a:solidFill>
                <a:latin typeface="Calibri" pitchFamily="34" charset="0"/>
                <a:ea typeface="Calibri" pitchFamily="34" charset="-122"/>
                <a:cs typeface="Calibri" pitchFamily="34" charset="-120"/>
              </a:rPr>
              <a:t> de </a:t>
            </a:r>
            <a:r>
              <a:rPr lang="en-US" sz="1200" dirty="0" err="1">
                <a:solidFill>
                  <a:srgbClr val="2B1B4A"/>
                </a:solidFill>
                <a:latin typeface="Calibri" pitchFamily="34" charset="0"/>
                <a:ea typeface="Calibri" pitchFamily="34" charset="-122"/>
                <a:cs typeface="Calibri" pitchFamily="34" charset="-120"/>
              </a:rPr>
              <a:t>este</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archivo</a:t>
            </a:r>
            <a:r>
              <a:rPr lang="en-US" sz="1200" dirty="0">
                <a:solidFill>
                  <a:srgbClr val="2B1B4A"/>
                </a:solidFill>
                <a:latin typeface="Calibri" pitchFamily="34" charset="0"/>
                <a:ea typeface="Calibri" pitchFamily="34" charset="-122"/>
                <a:cs typeface="Calibri" pitchFamily="34" charset="-120"/>
              </a:rPr>
              <a:t> PVP </a:t>
            </a:r>
            <a:r>
              <a:rPr lang="en-US" sz="1200" dirty="0" err="1">
                <a:solidFill>
                  <a:srgbClr val="2B1B4A"/>
                </a:solidFill>
                <a:latin typeface="Calibri" pitchFamily="34" charset="0"/>
                <a:ea typeface="Calibri" pitchFamily="34" charset="-122"/>
                <a:cs typeface="Calibri" pitchFamily="34" charset="-120"/>
              </a:rPr>
              <a:t>promedio</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ud</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promedio</a:t>
            </a:r>
            <a:r>
              <a:rPr lang="en-US" sz="1200" dirty="0">
                <a:solidFill>
                  <a:srgbClr val="2B1B4A"/>
                </a:solidFill>
                <a:latin typeface="Calibri" pitchFamily="34" charset="0"/>
                <a:ea typeface="Calibri" pitchFamily="34" charset="-122"/>
                <a:cs typeface="Calibri" pitchFamily="34" charset="-120"/>
              </a:rPr>
              <a:t>…</a:t>
            </a:r>
            <a:endParaRPr lang="en-US" sz="1200" dirty="0"/>
          </a:p>
        </p:txBody>
      </p:sp>
      <p:sp>
        <p:nvSpPr>
          <p:cNvPr id="17" name="Shape 15"/>
          <p:cNvSpPr/>
          <p:nvPr/>
        </p:nvSpPr>
        <p:spPr>
          <a:xfrm>
            <a:off x="4937760" y="3200400"/>
            <a:ext cx="1463040" cy="411480"/>
          </a:xfrm>
          <a:prstGeom prst="roundRect">
            <a:avLst>
              <a:gd name="adj" fmla="val 26667"/>
            </a:avLst>
          </a:prstGeom>
          <a:solidFill>
            <a:srgbClr val="FF5A6E"/>
          </a:solidFill>
          <a:ln w="9525">
            <a:solidFill>
              <a:srgbClr val="FF5A6E"/>
            </a:solidFill>
            <a:prstDash val="solid"/>
          </a:ln>
        </p:spPr>
      </p:sp>
      <p:sp>
        <p:nvSpPr>
          <p:cNvPr id="18" name="Text 16"/>
          <p:cNvSpPr txBox="1"/>
          <p:nvPr/>
        </p:nvSpPr>
        <p:spPr>
          <a:xfrm>
            <a:off x="4937760" y="3200400"/>
            <a:ext cx="1463040" cy="411480"/>
          </a:xfrm>
          <a:prstGeom prst="rect">
            <a:avLst/>
          </a:prstGeom>
          <a:noFill/>
          <a:ln/>
        </p:spPr>
        <p:txBody>
          <a:bodyPr wrap="square" lIns="0" tIns="0" rIns="0" bIns="0" rtlCol="0" anchor="ctr"/>
          <a:lstStyle/>
          <a:p>
            <a:pPr marL="0" indent="0" algn="ctr">
              <a:buNone/>
            </a:pPr>
            <a:r>
              <a:rPr lang="en-US" sz="1150" b="1" dirty="0">
                <a:solidFill>
                  <a:srgbClr val="FFFFFF"/>
                </a:solidFill>
                <a:latin typeface="Courier New" pitchFamily="34" charset="0"/>
                <a:ea typeface="Courier New" pitchFamily="34" charset="-122"/>
                <a:cs typeface="Courier New" pitchFamily="34" charset="-120"/>
              </a:rPr>
              <a:t>/</a:t>
            </a:r>
            <a:r>
              <a:rPr lang="en-US" sz="1150" b="1" dirty="0" err="1">
                <a:solidFill>
                  <a:srgbClr val="FFFFFF"/>
                </a:solidFill>
                <a:latin typeface="Courier New" pitchFamily="34" charset="0"/>
                <a:ea typeface="Courier New" pitchFamily="34" charset="-122"/>
                <a:cs typeface="Courier New" pitchFamily="34" charset="-120"/>
              </a:rPr>
              <a:t>postinsta</a:t>
            </a:r>
            <a:endParaRPr lang="en-US" sz="1150" dirty="0"/>
          </a:p>
        </p:txBody>
      </p:sp>
      <p:sp>
        <p:nvSpPr>
          <p:cNvPr id="19" name="Text 17"/>
          <p:cNvSpPr txBox="1"/>
          <p:nvPr/>
        </p:nvSpPr>
        <p:spPr>
          <a:xfrm>
            <a:off x="6537960" y="3127248"/>
            <a:ext cx="2148840" cy="566928"/>
          </a:xfrm>
          <a:prstGeom prst="rect">
            <a:avLst/>
          </a:prstGeom>
          <a:noFill/>
          <a:ln/>
        </p:spPr>
        <p:txBody>
          <a:bodyPr wrap="square" lIns="0" tIns="0" rIns="0" bIns="0" rtlCol="0" anchor="ctr"/>
          <a:lstStyle/>
          <a:p>
            <a:pPr marL="0" indent="0">
              <a:buNone/>
            </a:pPr>
            <a:r>
              <a:rPr lang="en-US" sz="1200" dirty="0">
                <a:solidFill>
                  <a:srgbClr val="2B1B4A"/>
                </a:solidFill>
                <a:latin typeface="Calibri" pitchFamily="34" charset="0"/>
                <a:ea typeface="Calibri" pitchFamily="34" charset="-122"/>
                <a:cs typeface="Calibri" pitchFamily="34" charset="-120"/>
              </a:rPr>
              <a:t>Escribilo con mi tono, listo para redes </a:t>
            </a:r>
            <a:r>
              <a:rPr lang="en-US" sz="1200" dirty="0" err="1">
                <a:solidFill>
                  <a:srgbClr val="2B1B4A"/>
                </a:solidFill>
                <a:latin typeface="Calibri" pitchFamily="34" charset="0"/>
                <a:ea typeface="Calibri" pitchFamily="34" charset="-122"/>
                <a:cs typeface="Calibri" pitchFamily="34" charset="-120"/>
              </a:rPr>
              <a:t>en</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formato</a:t>
            </a:r>
            <a:r>
              <a:rPr lang="en-US" sz="1200" dirty="0">
                <a:solidFill>
                  <a:srgbClr val="2B1B4A"/>
                </a:solidFill>
                <a:latin typeface="Calibri" pitchFamily="34" charset="0"/>
                <a:ea typeface="Calibri" pitchFamily="34" charset="-122"/>
                <a:cs typeface="Calibri" pitchFamily="34" charset="-120"/>
              </a:rPr>
              <a:t> feed de Instagram</a:t>
            </a:r>
            <a:endParaRPr lang="en-US" sz="1200" dirty="0"/>
          </a:p>
        </p:txBody>
      </p:sp>
      <p:sp>
        <p:nvSpPr>
          <p:cNvPr id="20" name="Shape 18"/>
          <p:cNvSpPr/>
          <p:nvPr/>
        </p:nvSpPr>
        <p:spPr>
          <a:xfrm>
            <a:off x="4937760" y="3886200"/>
            <a:ext cx="1463040" cy="411480"/>
          </a:xfrm>
          <a:prstGeom prst="roundRect">
            <a:avLst>
              <a:gd name="adj" fmla="val 26667"/>
            </a:avLst>
          </a:prstGeom>
          <a:solidFill>
            <a:srgbClr val="FF5A6E"/>
          </a:solidFill>
          <a:ln w="9525">
            <a:solidFill>
              <a:srgbClr val="FF5A6E"/>
            </a:solidFill>
            <a:prstDash val="solid"/>
          </a:ln>
        </p:spPr>
      </p:sp>
      <p:sp>
        <p:nvSpPr>
          <p:cNvPr id="21" name="Text 19"/>
          <p:cNvSpPr txBox="1"/>
          <p:nvPr/>
        </p:nvSpPr>
        <p:spPr>
          <a:xfrm>
            <a:off x="4937760" y="3886200"/>
            <a:ext cx="1463040" cy="411480"/>
          </a:xfrm>
          <a:prstGeom prst="rect">
            <a:avLst/>
          </a:prstGeom>
          <a:noFill/>
          <a:ln/>
        </p:spPr>
        <p:txBody>
          <a:bodyPr wrap="square" lIns="0" tIns="0" rIns="0" bIns="0" rtlCol="0" anchor="ctr"/>
          <a:lstStyle/>
          <a:p>
            <a:pPr marL="0" indent="0" algn="ctr">
              <a:buNone/>
            </a:pPr>
            <a:r>
              <a:rPr lang="en-US" sz="1150" b="1" dirty="0">
                <a:solidFill>
                  <a:srgbClr val="FFFFFF"/>
                </a:solidFill>
                <a:latin typeface="Courier New" pitchFamily="34" charset="0"/>
                <a:ea typeface="Courier New" pitchFamily="34" charset="-122"/>
                <a:cs typeface="Courier New" pitchFamily="34" charset="-120"/>
              </a:rPr>
              <a:t>/combo5</a:t>
            </a:r>
            <a:endParaRPr lang="en-US" sz="1150" dirty="0"/>
          </a:p>
        </p:txBody>
      </p:sp>
      <p:sp>
        <p:nvSpPr>
          <p:cNvPr id="22" name="Text 20"/>
          <p:cNvSpPr txBox="1"/>
          <p:nvPr/>
        </p:nvSpPr>
        <p:spPr>
          <a:xfrm>
            <a:off x="6537960" y="3813048"/>
            <a:ext cx="2148840" cy="566928"/>
          </a:xfrm>
          <a:prstGeom prst="rect">
            <a:avLst/>
          </a:prstGeom>
          <a:noFill/>
          <a:ln/>
        </p:spPr>
        <p:txBody>
          <a:bodyPr wrap="square" lIns="0" tIns="0" rIns="0" bIns="0" rtlCol="0" anchor="ctr"/>
          <a:lstStyle/>
          <a:p>
            <a:pPr marL="0" indent="0">
              <a:buNone/>
            </a:pPr>
            <a:r>
              <a:rPr lang="en-US" sz="1200" dirty="0" err="1">
                <a:solidFill>
                  <a:srgbClr val="2B1B4A"/>
                </a:solidFill>
                <a:latin typeface="Calibri" pitchFamily="34" charset="0"/>
                <a:ea typeface="Calibri" pitchFamily="34" charset="-122"/>
                <a:cs typeface="Calibri" pitchFamily="34" charset="-120"/>
              </a:rPr>
              <a:t>Armá</a:t>
            </a:r>
            <a:r>
              <a:rPr lang="en-US" sz="1200" dirty="0">
                <a:solidFill>
                  <a:srgbClr val="2B1B4A"/>
                </a:solidFill>
                <a:latin typeface="Calibri" pitchFamily="34" charset="0"/>
                <a:ea typeface="Calibri" pitchFamily="34" charset="-122"/>
                <a:cs typeface="Calibri" pitchFamily="34" charset="-120"/>
              </a:rPr>
              <a:t> imagen con las </a:t>
            </a:r>
            <a:r>
              <a:rPr lang="en-US" sz="1200" dirty="0" err="1">
                <a:solidFill>
                  <a:srgbClr val="2B1B4A"/>
                </a:solidFill>
                <a:latin typeface="Calibri" pitchFamily="34" charset="0"/>
                <a:ea typeface="Calibri" pitchFamily="34" charset="-122"/>
                <a:cs typeface="Calibri" pitchFamily="34" charset="-120"/>
              </a:rPr>
              <a:t>que</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te</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adjunto</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sumando</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los</a:t>
            </a:r>
            <a:r>
              <a:rPr lang="en-US" sz="1200" dirty="0">
                <a:solidFill>
                  <a:srgbClr val="2B1B4A"/>
                </a:solidFill>
                <a:latin typeface="Calibri" pitchFamily="34" charset="0"/>
                <a:ea typeface="Calibri" pitchFamily="34" charset="-122"/>
                <a:cs typeface="Calibri" pitchFamily="34" charset="-120"/>
              </a:rPr>
              <a:t> </a:t>
            </a:r>
            <a:r>
              <a:rPr lang="en-US" sz="1200" dirty="0" err="1">
                <a:solidFill>
                  <a:srgbClr val="2B1B4A"/>
                </a:solidFill>
                <a:latin typeface="Calibri" pitchFamily="34" charset="0"/>
                <a:ea typeface="Calibri" pitchFamily="34" charset="-122"/>
                <a:cs typeface="Calibri" pitchFamily="34" charset="-120"/>
              </a:rPr>
              <a:t>valores</a:t>
            </a:r>
            <a:r>
              <a:rPr lang="en-US" sz="1200" dirty="0">
                <a:solidFill>
                  <a:srgbClr val="2B1B4A"/>
                </a:solidFill>
                <a:latin typeface="Calibri" pitchFamily="34" charset="0"/>
                <a:ea typeface="Calibri" pitchFamily="34" charset="-122"/>
                <a:cs typeface="Calibri" pitchFamily="34" charset="-120"/>
              </a:rPr>
              <a:t> y </a:t>
            </a:r>
            <a:r>
              <a:rPr lang="en-US" sz="1200" dirty="0" err="1">
                <a:solidFill>
                  <a:srgbClr val="2B1B4A"/>
                </a:solidFill>
                <a:latin typeface="Calibri" pitchFamily="34" charset="0"/>
                <a:ea typeface="Calibri" pitchFamily="34" charset="-122"/>
                <a:cs typeface="Calibri" pitchFamily="34" charset="-120"/>
              </a:rPr>
              <a:t>mostrando</a:t>
            </a:r>
            <a:r>
              <a:rPr lang="en-US" sz="1200" dirty="0">
                <a:solidFill>
                  <a:srgbClr val="2B1B4A"/>
                </a:solidFill>
                <a:latin typeface="Calibri" pitchFamily="34" charset="0"/>
                <a:ea typeface="Calibri" pitchFamily="34" charset="-122"/>
                <a:cs typeface="Calibri" pitchFamily="34" charset="-120"/>
              </a:rPr>
              <a:t> el 75% de </a:t>
            </a:r>
            <a:r>
              <a:rPr lang="en-US" sz="1200" dirty="0" err="1">
                <a:solidFill>
                  <a:srgbClr val="2B1B4A"/>
                </a:solidFill>
                <a:latin typeface="Calibri" pitchFamily="34" charset="0"/>
                <a:ea typeface="Calibri" pitchFamily="34" charset="-122"/>
                <a:cs typeface="Calibri" pitchFamily="34" charset="-120"/>
              </a:rPr>
              <a:t>su</a:t>
            </a:r>
            <a:r>
              <a:rPr lang="en-US" sz="1200" dirty="0">
                <a:solidFill>
                  <a:srgbClr val="2B1B4A"/>
                </a:solidFill>
                <a:latin typeface="Calibri" pitchFamily="34" charset="0"/>
                <a:ea typeface="Calibri" pitchFamily="34" charset="-122"/>
                <a:cs typeface="Calibri" pitchFamily="34" charset="-120"/>
              </a:rPr>
              <a:t> valor</a:t>
            </a:r>
          </a:p>
        </p:txBody>
      </p:sp>
      <p:pic>
        <p:nvPicPr>
          <p:cNvPr id="24" name="Imagen 23">
            <a:extLst>
              <a:ext uri="{FF2B5EF4-FFF2-40B4-BE49-F238E27FC236}">
                <a16:creationId xmlns:a16="http://schemas.microsoft.com/office/drawing/2014/main" id="{E17520D8-6696-B7A0-B843-8CFB8845B441}"/>
              </a:ext>
            </a:extLst>
          </p:cNvPr>
          <p:cNvPicPr>
            <a:picLocks noChangeAspect="1"/>
          </p:cNvPicPr>
          <p:nvPr/>
        </p:nvPicPr>
        <p:blipFill>
          <a:blip r:embed="rId3"/>
          <a:stretch>
            <a:fillRect/>
          </a:stretch>
        </p:blipFill>
        <p:spPr>
          <a:xfrm>
            <a:off x="8120328" y="115439"/>
            <a:ext cx="841691" cy="31166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CAPACIDAD 10</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Configurá cómo trabaja para vos</a:t>
            </a:r>
            <a:endParaRPr lang="en-US" sz="3000" dirty="0"/>
          </a:p>
        </p:txBody>
      </p:sp>
      <p:sp>
        <p:nvSpPr>
          <p:cNvPr id="4" name="Shape 2"/>
          <p:cNvSpPr/>
          <p:nvPr/>
        </p:nvSpPr>
        <p:spPr>
          <a:xfrm>
            <a:off x="475488" y="1371600"/>
            <a:ext cx="2606040" cy="2834640"/>
          </a:xfrm>
          <a:prstGeom prst="roundRect">
            <a:avLst>
              <a:gd name="adj" fmla="val 4211"/>
            </a:avLst>
          </a:prstGeom>
          <a:solidFill>
            <a:srgbClr val="F4EFFB"/>
          </a:solidFill>
          <a:ln w="9525">
            <a:solidFill>
              <a:srgbClr val="F4EFFB"/>
            </a:solidFill>
            <a:prstDash val="solid"/>
          </a:ln>
        </p:spPr>
      </p:sp>
      <p:sp>
        <p:nvSpPr>
          <p:cNvPr id="5" name="Shape 3"/>
          <p:cNvSpPr/>
          <p:nvPr/>
        </p:nvSpPr>
        <p:spPr>
          <a:xfrm>
            <a:off x="704088" y="1554480"/>
            <a:ext cx="594360" cy="594360"/>
          </a:xfrm>
          <a:prstGeom prst="ellipse">
            <a:avLst/>
          </a:prstGeom>
          <a:solidFill>
            <a:srgbClr val="4B2E83"/>
          </a:solidFill>
          <a:ln w="9525">
            <a:solidFill>
              <a:srgbClr val="4B2E83"/>
            </a:solidFill>
            <a:prstDash val="solid"/>
          </a:ln>
        </p:spPr>
      </p:sp>
      <p:pic>
        <p:nvPicPr>
          <p:cNvPr id="6" name="Image 0" descr="preencoded.png"/>
          <p:cNvPicPr>
            <a:picLocks noChangeAspect="1"/>
          </p:cNvPicPr>
          <p:nvPr/>
        </p:nvPicPr>
        <p:blipFill>
          <a:blip r:embed="rId3"/>
          <a:stretch>
            <a:fillRect/>
          </a:stretch>
        </p:blipFill>
        <p:spPr>
          <a:xfrm>
            <a:off x="852678" y="1703070"/>
            <a:ext cx="297180" cy="297180"/>
          </a:xfrm>
          <a:prstGeom prst="rect">
            <a:avLst/>
          </a:prstGeom>
        </p:spPr>
      </p:pic>
      <p:sp>
        <p:nvSpPr>
          <p:cNvPr id="7" name="Text 4"/>
          <p:cNvSpPr txBox="1"/>
          <p:nvPr/>
        </p:nvSpPr>
        <p:spPr>
          <a:xfrm>
            <a:off x="704088" y="2286000"/>
            <a:ext cx="2194560" cy="594360"/>
          </a:xfrm>
          <a:prstGeom prst="rect">
            <a:avLst/>
          </a:prstGeom>
          <a:noFill/>
          <a:ln/>
        </p:spPr>
        <p:txBody>
          <a:bodyPr wrap="square" lIns="0" tIns="0" rIns="0" bIns="0" rtlCol="0" anchor="t"/>
          <a:lstStyle/>
          <a:p>
            <a:pPr marL="0" indent="0">
              <a:buNone/>
            </a:pPr>
            <a:r>
              <a:rPr lang="en-US" sz="1600" b="1" dirty="0">
                <a:solidFill>
                  <a:srgbClr val="2B1B4A"/>
                </a:solidFill>
                <a:latin typeface="Cambria" pitchFamily="34" charset="0"/>
                <a:ea typeface="Cambria" pitchFamily="34" charset="-122"/>
                <a:cs typeface="Cambria" pitchFamily="34" charset="-120"/>
              </a:rPr>
              <a:t>Pensar más</a:t>
            </a:r>
            <a:endParaRPr lang="en-US" sz="1600" dirty="0"/>
          </a:p>
        </p:txBody>
      </p:sp>
      <p:sp>
        <p:nvSpPr>
          <p:cNvPr id="8" name="Text 5"/>
          <p:cNvSpPr txBox="1"/>
          <p:nvPr/>
        </p:nvSpPr>
        <p:spPr>
          <a:xfrm>
            <a:off x="704088" y="2880360"/>
            <a:ext cx="2194560" cy="914400"/>
          </a:xfrm>
          <a:prstGeom prst="rect">
            <a:avLst/>
          </a:prstGeom>
          <a:noFill/>
          <a:ln/>
        </p:spPr>
        <p:txBody>
          <a:bodyPr wrap="square" lIns="0" tIns="0" rIns="0" bIns="0" rtlCol="0" anchor="t"/>
          <a:lstStyle/>
          <a:p>
            <a:pPr marL="0" indent="0">
              <a:buNone/>
            </a:pPr>
            <a:r>
              <a:rPr lang="en-US" sz="1250" dirty="0">
                <a:solidFill>
                  <a:srgbClr val="2B1B4A"/>
                </a:solidFill>
                <a:latin typeface="Calibri" pitchFamily="34" charset="0"/>
                <a:ea typeface="Calibri" pitchFamily="34" charset="-122"/>
                <a:cs typeface="Calibri" pitchFamily="34" charset="-120"/>
              </a:rPr>
              <a:t>Para decisiones o análisis complejos, pedile que razone antes de responder.</a:t>
            </a:r>
            <a:endParaRPr lang="en-US" sz="1250" dirty="0"/>
          </a:p>
        </p:txBody>
      </p:sp>
      <p:sp>
        <p:nvSpPr>
          <p:cNvPr id="9" name="Text 6"/>
          <p:cNvSpPr txBox="1"/>
          <p:nvPr/>
        </p:nvSpPr>
        <p:spPr>
          <a:xfrm>
            <a:off x="704088" y="3749040"/>
            <a:ext cx="2194560" cy="365760"/>
          </a:xfrm>
          <a:prstGeom prst="rect">
            <a:avLst/>
          </a:prstGeom>
          <a:noFill/>
          <a:ln/>
        </p:spPr>
        <p:txBody>
          <a:bodyPr wrap="square" lIns="0" tIns="0" rIns="0" bIns="0" rtlCol="0" anchor="t"/>
          <a:lstStyle/>
          <a:p>
            <a:pPr marL="0" indent="0">
              <a:buNone/>
            </a:pPr>
            <a:r>
              <a:rPr lang="en-US" sz="1100" b="1" i="1" dirty="0">
                <a:solidFill>
                  <a:srgbClr val="FF5A6E"/>
                </a:solidFill>
                <a:latin typeface="Calibri" pitchFamily="34" charset="0"/>
                <a:ea typeface="Calibri" pitchFamily="34" charset="-122"/>
                <a:cs typeface="Calibri" pitchFamily="34" charset="-120"/>
              </a:rPr>
              <a:t>Sirve para: presupuestos, comparar opciones.</a:t>
            </a:r>
            <a:endParaRPr lang="en-US" sz="1100" dirty="0"/>
          </a:p>
        </p:txBody>
      </p:sp>
      <p:sp>
        <p:nvSpPr>
          <p:cNvPr id="10" name="Shape 7"/>
          <p:cNvSpPr/>
          <p:nvPr/>
        </p:nvSpPr>
        <p:spPr>
          <a:xfrm>
            <a:off x="3264408" y="1371600"/>
            <a:ext cx="2606040" cy="2834640"/>
          </a:xfrm>
          <a:prstGeom prst="roundRect">
            <a:avLst>
              <a:gd name="adj" fmla="val 4211"/>
            </a:avLst>
          </a:prstGeom>
          <a:solidFill>
            <a:srgbClr val="F4EFFB"/>
          </a:solidFill>
          <a:ln w="9525">
            <a:solidFill>
              <a:srgbClr val="F4EFFB"/>
            </a:solidFill>
            <a:prstDash val="solid"/>
          </a:ln>
        </p:spPr>
      </p:sp>
      <p:sp>
        <p:nvSpPr>
          <p:cNvPr id="11" name="Shape 8"/>
          <p:cNvSpPr/>
          <p:nvPr/>
        </p:nvSpPr>
        <p:spPr>
          <a:xfrm>
            <a:off x="3493008" y="1554480"/>
            <a:ext cx="594360" cy="594360"/>
          </a:xfrm>
          <a:prstGeom prst="ellipse">
            <a:avLst/>
          </a:prstGeom>
          <a:solidFill>
            <a:srgbClr val="4B2E83"/>
          </a:solidFill>
          <a:ln w="9525">
            <a:solidFill>
              <a:srgbClr val="4B2E83"/>
            </a:solidFill>
            <a:prstDash val="solid"/>
          </a:ln>
        </p:spPr>
      </p:sp>
      <p:pic>
        <p:nvPicPr>
          <p:cNvPr id="12" name="Image 1" descr="preencoded.png"/>
          <p:cNvPicPr>
            <a:picLocks noChangeAspect="1"/>
          </p:cNvPicPr>
          <p:nvPr/>
        </p:nvPicPr>
        <p:blipFill>
          <a:blip r:embed="rId4"/>
          <a:stretch>
            <a:fillRect/>
          </a:stretch>
        </p:blipFill>
        <p:spPr>
          <a:xfrm>
            <a:off x="3641598" y="1703070"/>
            <a:ext cx="297180" cy="297180"/>
          </a:xfrm>
          <a:prstGeom prst="rect">
            <a:avLst/>
          </a:prstGeom>
        </p:spPr>
      </p:pic>
      <p:sp>
        <p:nvSpPr>
          <p:cNvPr id="13" name="Text 9"/>
          <p:cNvSpPr txBox="1"/>
          <p:nvPr/>
        </p:nvSpPr>
        <p:spPr>
          <a:xfrm>
            <a:off x="3493008" y="2286000"/>
            <a:ext cx="2194560" cy="594360"/>
          </a:xfrm>
          <a:prstGeom prst="rect">
            <a:avLst/>
          </a:prstGeom>
          <a:noFill/>
          <a:ln/>
        </p:spPr>
        <p:txBody>
          <a:bodyPr wrap="square" lIns="0" tIns="0" rIns="0" bIns="0" rtlCol="0" anchor="t"/>
          <a:lstStyle/>
          <a:p>
            <a:pPr marL="0" indent="0">
              <a:buNone/>
            </a:pPr>
            <a:r>
              <a:rPr lang="en-US" sz="1600" b="1" dirty="0">
                <a:solidFill>
                  <a:srgbClr val="2B1B4A"/>
                </a:solidFill>
                <a:latin typeface="Cambria" pitchFamily="34" charset="0"/>
                <a:ea typeface="Cambria" pitchFamily="34" charset="-122"/>
                <a:cs typeface="Cambria" pitchFamily="34" charset="-120"/>
              </a:rPr>
              <a:t>De “decime cómo” a “hacelo”</a:t>
            </a:r>
            <a:endParaRPr lang="en-US" sz="1600" dirty="0"/>
          </a:p>
        </p:txBody>
      </p:sp>
      <p:sp>
        <p:nvSpPr>
          <p:cNvPr id="14" name="Text 10"/>
          <p:cNvSpPr txBox="1"/>
          <p:nvPr/>
        </p:nvSpPr>
        <p:spPr>
          <a:xfrm>
            <a:off x="3493008" y="2880360"/>
            <a:ext cx="2194560" cy="914400"/>
          </a:xfrm>
          <a:prstGeom prst="rect">
            <a:avLst/>
          </a:prstGeom>
          <a:noFill/>
          <a:ln/>
        </p:spPr>
        <p:txBody>
          <a:bodyPr wrap="square" lIns="0" tIns="0" rIns="0" bIns="0" rtlCol="0" anchor="t"/>
          <a:lstStyle/>
          <a:p>
            <a:pPr marL="0" indent="0">
              <a:buNone/>
            </a:pPr>
            <a:r>
              <a:rPr lang="en-US" sz="1250" dirty="0">
                <a:solidFill>
                  <a:srgbClr val="2B1B4A"/>
                </a:solidFill>
                <a:latin typeface="Calibri" pitchFamily="34" charset="0"/>
                <a:ea typeface="Calibri" pitchFamily="34" charset="-122"/>
                <a:cs typeface="Calibri" pitchFamily="34" charset="-120"/>
              </a:rPr>
              <a:t>Pasá del chat al modo trabajo: en vez de explicarte los pasos, los ejecuta.</a:t>
            </a:r>
            <a:endParaRPr lang="en-US" sz="1250" dirty="0"/>
          </a:p>
        </p:txBody>
      </p:sp>
      <p:sp>
        <p:nvSpPr>
          <p:cNvPr id="15" name="Text 11"/>
          <p:cNvSpPr txBox="1"/>
          <p:nvPr/>
        </p:nvSpPr>
        <p:spPr>
          <a:xfrm>
            <a:off x="3493008" y="3749040"/>
            <a:ext cx="2194560" cy="365760"/>
          </a:xfrm>
          <a:prstGeom prst="rect">
            <a:avLst/>
          </a:prstGeom>
          <a:noFill/>
          <a:ln/>
        </p:spPr>
        <p:txBody>
          <a:bodyPr wrap="square" lIns="0" tIns="0" rIns="0" bIns="0" rtlCol="0" anchor="t"/>
          <a:lstStyle/>
          <a:p>
            <a:pPr marL="0" indent="0">
              <a:buNone/>
            </a:pPr>
            <a:r>
              <a:rPr lang="en-US" sz="1100" b="1" i="1" dirty="0">
                <a:solidFill>
                  <a:srgbClr val="FF5A6E"/>
                </a:solidFill>
                <a:latin typeface="Calibri" pitchFamily="34" charset="0"/>
                <a:ea typeface="Calibri" pitchFamily="34" charset="-122"/>
                <a:cs typeface="Calibri" pitchFamily="34" charset="-120"/>
              </a:rPr>
              <a:t>Sirve para: tareas con varios pasos.</a:t>
            </a:r>
            <a:endParaRPr lang="en-US" sz="1100" dirty="0"/>
          </a:p>
        </p:txBody>
      </p:sp>
      <p:sp>
        <p:nvSpPr>
          <p:cNvPr id="16" name="Shape 12"/>
          <p:cNvSpPr/>
          <p:nvPr/>
        </p:nvSpPr>
        <p:spPr>
          <a:xfrm>
            <a:off x="6053328" y="1371600"/>
            <a:ext cx="2606040" cy="2834640"/>
          </a:xfrm>
          <a:prstGeom prst="roundRect">
            <a:avLst>
              <a:gd name="adj" fmla="val 4211"/>
            </a:avLst>
          </a:prstGeom>
          <a:solidFill>
            <a:srgbClr val="2B1B4A"/>
          </a:solidFill>
          <a:ln w="9525">
            <a:solidFill>
              <a:srgbClr val="2B1B4A"/>
            </a:solidFill>
            <a:prstDash val="solid"/>
          </a:ln>
        </p:spPr>
      </p:sp>
      <p:sp>
        <p:nvSpPr>
          <p:cNvPr id="17" name="Shape 13"/>
          <p:cNvSpPr/>
          <p:nvPr/>
        </p:nvSpPr>
        <p:spPr>
          <a:xfrm>
            <a:off x="6281928" y="1554480"/>
            <a:ext cx="594360" cy="594360"/>
          </a:xfrm>
          <a:prstGeom prst="ellipse">
            <a:avLst/>
          </a:prstGeom>
          <a:solidFill>
            <a:srgbClr val="FF5A6E"/>
          </a:solidFill>
          <a:ln w="9525">
            <a:solidFill>
              <a:srgbClr val="FF5A6E"/>
            </a:solidFill>
            <a:prstDash val="solid"/>
          </a:ln>
        </p:spPr>
      </p:sp>
      <p:pic>
        <p:nvPicPr>
          <p:cNvPr id="18" name="Image 2" descr="preencoded.png"/>
          <p:cNvPicPr>
            <a:picLocks noChangeAspect="1"/>
          </p:cNvPicPr>
          <p:nvPr/>
        </p:nvPicPr>
        <p:blipFill>
          <a:blip r:embed="rId5"/>
          <a:stretch>
            <a:fillRect/>
          </a:stretch>
        </p:blipFill>
        <p:spPr>
          <a:xfrm>
            <a:off x="6430518" y="1703070"/>
            <a:ext cx="297180" cy="297180"/>
          </a:xfrm>
          <a:prstGeom prst="rect">
            <a:avLst/>
          </a:prstGeom>
        </p:spPr>
      </p:pic>
      <p:sp>
        <p:nvSpPr>
          <p:cNvPr id="19" name="Text 14"/>
          <p:cNvSpPr txBox="1"/>
          <p:nvPr/>
        </p:nvSpPr>
        <p:spPr>
          <a:xfrm>
            <a:off x="6281928" y="2286000"/>
            <a:ext cx="2194560" cy="594360"/>
          </a:xfrm>
          <a:prstGeom prst="rect">
            <a:avLst/>
          </a:prstGeom>
          <a:noFill/>
          <a:ln/>
        </p:spPr>
        <p:txBody>
          <a:bodyPr wrap="square" lIns="0" tIns="0" rIns="0" bIns="0" rtlCol="0" anchor="t"/>
          <a:lstStyle/>
          <a:p>
            <a:pPr marL="0" indent="0">
              <a:buNone/>
            </a:pPr>
            <a:r>
              <a:rPr lang="en-US" sz="1600" b="1" dirty="0" err="1">
                <a:solidFill>
                  <a:schemeClr val="bg1"/>
                </a:solidFill>
                <a:latin typeface="Cambria" pitchFamily="34" charset="0"/>
                <a:ea typeface="Cambria" pitchFamily="34" charset="-122"/>
              </a:rPr>
              <a:t>Elegí</a:t>
            </a:r>
            <a:r>
              <a:rPr lang="en-US" sz="1600" b="1" dirty="0">
                <a:solidFill>
                  <a:schemeClr val="bg1"/>
                </a:solidFill>
                <a:latin typeface="Cambria" pitchFamily="34" charset="0"/>
                <a:ea typeface="Cambria" pitchFamily="34" charset="-122"/>
              </a:rPr>
              <a:t> </a:t>
            </a:r>
            <a:r>
              <a:rPr lang="en-US" sz="1600" b="1" dirty="0" err="1">
                <a:solidFill>
                  <a:schemeClr val="bg1"/>
                </a:solidFill>
                <a:latin typeface="Cambria" pitchFamily="34" charset="0"/>
                <a:ea typeface="Cambria" pitchFamily="34" charset="-122"/>
              </a:rPr>
              <a:t>cómo</a:t>
            </a:r>
            <a:r>
              <a:rPr lang="en-US" sz="1600" b="1" dirty="0">
                <a:solidFill>
                  <a:schemeClr val="bg1"/>
                </a:solidFill>
                <a:latin typeface="Cambria" pitchFamily="34" charset="0"/>
                <a:ea typeface="Cambria" pitchFamily="34" charset="-122"/>
              </a:rPr>
              <a:t> </a:t>
            </a:r>
            <a:r>
              <a:rPr lang="en-US" sz="1600" b="1" dirty="0" err="1">
                <a:solidFill>
                  <a:schemeClr val="bg1"/>
                </a:solidFill>
                <a:latin typeface="Cambria" pitchFamily="34" charset="0"/>
                <a:ea typeface="Cambria" pitchFamily="34" charset="-122"/>
              </a:rPr>
              <a:t>querés</a:t>
            </a:r>
            <a:r>
              <a:rPr lang="en-US" sz="1600" b="1" dirty="0">
                <a:solidFill>
                  <a:schemeClr val="bg1"/>
                </a:solidFill>
                <a:latin typeface="Cambria" pitchFamily="34" charset="0"/>
                <a:ea typeface="Cambria" pitchFamily="34" charset="-122"/>
              </a:rPr>
              <a:t> </a:t>
            </a:r>
            <a:r>
              <a:rPr lang="en-US" sz="1600" b="1" dirty="0" err="1">
                <a:solidFill>
                  <a:schemeClr val="bg1"/>
                </a:solidFill>
                <a:latin typeface="Cambria" pitchFamily="34" charset="0"/>
                <a:ea typeface="Cambria" pitchFamily="34" charset="-122"/>
              </a:rPr>
              <a:t>interactuar</a:t>
            </a:r>
            <a:endParaRPr lang="en-US" sz="1600" dirty="0">
              <a:solidFill>
                <a:schemeClr val="bg1"/>
              </a:solidFill>
            </a:endParaRPr>
          </a:p>
        </p:txBody>
      </p:sp>
      <p:sp>
        <p:nvSpPr>
          <p:cNvPr id="20" name="Text 15"/>
          <p:cNvSpPr txBox="1"/>
          <p:nvPr/>
        </p:nvSpPr>
        <p:spPr>
          <a:xfrm>
            <a:off x="6281928" y="2880360"/>
            <a:ext cx="2194560" cy="914400"/>
          </a:xfrm>
          <a:prstGeom prst="rect">
            <a:avLst/>
          </a:prstGeom>
          <a:noFill/>
          <a:ln/>
        </p:spPr>
        <p:txBody>
          <a:bodyPr wrap="square" lIns="0" tIns="0" rIns="0" bIns="0" rtlCol="0" anchor="t"/>
          <a:lstStyle/>
          <a:p>
            <a:r>
              <a:rPr lang="es-AR" sz="1400" dirty="0" err="1">
                <a:solidFill>
                  <a:schemeClr val="bg1"/>
                </a:solidFill>
              </a:rPr>
              <a:t>Configurás</a:t>
            </a:r>
            <a:r>
              <a:rPr lang="es-AR" sz="1400" dirty="0">
                <a:solidFill>
                  <a:schemeClr val="bg1"/>
                </a:solidFill>
              </a:rPr>
              <a:t> cómo se comunica con vos</a:t>
            </a:r>
            <a:endParaRPr lang="en-US" sz="1250" dirty="0">
              <a:solidFill>
                <a:schemeClr val="bg1"/>
              </a:solidFill>
            </a:endParaRPr>
          </a:p>
        </p:txBody>
      </p:sp>
      <p:sp>
        <p:nvSpPr>
          <p:cNvPr id="21" name="Text 16"/>
          <p:cNvSpPr txBox="1"/>
          <p:nvPr/>
        </p:nvSpPr>
        <p:spPr>
          <a:xfrm>
            <a:off x="6281928" y="3749040"/>
            <a:ext cx="2194560" cy="365760"/>
          </a:xfrm>
          <a:prstGeom prst="rect">
            <a:avLst/>
          </a:prstGeom>
          <a:noFill/>
          <a:ln/>
        </p:spPr>
        <p:txBody>
          <a:bodyPr wrap="square" lIns="0" tIns="0" rIns="0" bIns="0" rtlCol="0" anchor="t"/>
          <a:lstStyle/>
          <a:p>
            <a:pPr marL="0" indent="0">
              <a:buNone/>
            </a:pPr>
            <a:r>
              <a:rPr lang="en-US" sz="1100" b="1" i="1" dirty="0">
                <a:solidFill>
                  <a:srgbClr val="FFC857"/>
                </a:solidFill>
                <a:latin typeface="Calibri" pitchFamily="34" charset="0"/>
                <a:ea typeface="Calibri" pitchFamily="34" charset="-122"/>
                <a:cs typeface="Calibri" pitchFamily="34" charset="-120"/>
              </a:rPr>
              <a:t>Se siente </a:t>
            </a:r>
            <a:r>
              <a:rPr lang="en-US" sz="1100" b="1" i="1" dirty="0" err="1">
                <a:solidFill>
                  <a:srgbClr val="FFC857"/>
                </a:solidFill>
                <a:latin typeface="Calibri" pitchFamily="34" charset="0"/>
                <a:ea typeface="Calibri" pitchFamily="34" charset="-122"/>
                <a:cs typeface="Calibri" pitchFamily="34" charset="-120"/>
              </a:rPr>
              <a:t>más</a:t>
            </a:r>
            <a:r>
              <a:rPr lang="en-US" sz="1100" b="1" i="1" dirty="0">
                <a:solidFill>
                  <a:srgbClr val="FFC857"/>
                </a:solidFill>
                <a:latin typeface="Calibri" pitchFamily="34" charset="0"/>
                <a:ea typeface="Calibri" pitchFamily="34" charset="-122"/>
                <a:cs typeface="Calibri" pitchFamily="34" charset="-120"/>
              </a:rPr>
              <a:t> </a:t>
            </a:r>
            <a:r>
              <a:rPr lang="en-US" sz="1100" b="1" i="1" dirty="0" err="1">
                <a:solidFill>
                  <a:srgbClr val="FFC857"/>
                </a:solidFill>
                <a:latin typeface="Calibri" pitchFamily="34" charset="0"/>
                <a:ea typeface="Calibri" pitchFamily="34" charset="-122"/>
                <a:cs typeface="Calibri" pitchFamily="34" charset="-120"/>
              </a:rPr>
              <a:t>asistente</a:t>
            </a:r>
            <a:r>
              <a:rPr lang="en-US" sz="1100" b="1" i="1" dirty="0">
                <a:solidFill>
                  <a:srgbClr val="FFC857"/>
                </a:solidFill>
                <a:latin typeface="Calibri" pitchFamily="34" charset="0"/>
                <a:ea typeface="Calibri" pitchFamily="34" charset="-122"/>
                <a:cs typeface="Calibri" pitchFamily="34" charset="-120"/>
              </a:rPr>
              <a:t> personal que software.</a:t>
            </a:r>
            <a:endParaRPr lang="en-US" sz="1100" dirty="0"/>
          </a:p>
        </p:txBody>
      </p:sp>
      <p:sp>
        <p:nvSpPr>
          <p:cNvPr id="22" name="Text 17"/>
          <p:cNvSpPr txBox="1"/>
          <p:nvPr/>
        </p:nvSpPr>
        <p:spPr>
          <a:xfrm>
            <a:off x="457200" y="4389120"/>
            <a:ext cx="8229600" cy="274320"/>
          </a:xfrm>
          <a:prstGeom prst="rect">
            <a:avLst/>
          </a:prstGeom>
          <a:noFill/>
          <a:ln/>
        </p:spPr>
        <p:txBody>
          <a:bodyPr wrap="square" lIns="0" tIns="0" rIns="0" bIns="0" rtlCol="0" anchor="t"/>
          <a:lstStyle/>
          <a:p>
            <a:pPr marL="0" indent="0">
              <a:buNone/>
            </a:pPr>
            <a:r>
              <a:rPr lang="en-US" sz="1200" dirty="0">
                <a:solidFill>
                  <a:srgbClr val="6B5B8C"/>
                </a:solidFill>
                <a:latin typeface="Calibri" pitchFamily="34" charset="0"/>
                <a:ea typeface="Calibri" pitchFamily="34" charset="-122"/>
                <a:cs typeface="Calibri" pitchFamily="34" charset="-120"/>
              </a:rPr>
              <a:t>Y no hace falta usar siempre el mismo modelo: hay modos distintos para tareas distintas.</a:t>
            </a:r>
            <a:endParaRPr lang="en-US" sz="1200" dirty="0"/>
          </a:p>
        </p:txBody>
      </p:sp>
      <p:pic>
        <p:nvPicPr>
          <p:cNvPr id="24" name="Imagen 23">
            <a:extLst>
              <a:ext uri="{FF2B5EF4-FFF2-40B4-BE49-F238E27FC236}">
                <a16:creationId xmlns:a16="http://schemas.microsoft.com/office/drawing/2014/main" id="{EABF8C75-FB59-6FCF-49F8-F73014828AA4}"/>
              </a:ext>
            </a:extLst>
          </p:cNvPr>
          <p:cNvPicPr>
            <a:picLocks noChangeAspect="1"/>
          </p:cNvPicPr>
          <p:nvPr/>
        </p:nvPicPr>
        <p:blipFill>
          <a:blip r:embed="rId6"/>
          <a:stretch>
            <a:fillRect/>
          </a:stretch>
        </p:blipFill>
        <p:spPr>
          <a:xfrm>
            <a:off x="8120328" y="115439"/>
            <a:ext cx="841691" cy="31166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PARA USARLO BIEN</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Cuatro cuidados que valen oro</a:t>
            </a:r>
            <a:endParaRPr lang="en-US" sz="3000" dirty="0"/>
          </a:p>
        </p:txBody>
      </p:sp>
      <p:sp>
        <p:nvSpPr>
          <p:cNvPr id="4" name="Shape 2"/>
          <p:cNvSpPr/>
          <p:nvPr/>
        </p:nvSpPr>
        <p:spPr>
          <a:xfrm>
            <a:off x="457200" y="1325880"/>
            <a:ext cx="4023360" cy="1417320"/>
          </a:xfrm>
          <a:prstGeom prst="roundRect">
            <a:avLst>
              <a:gd name="adj" fmla="val 7742"/>
            </a:avLst>
          </a:prstGeom>
          <a:solidFill>
            <a:srgbClr val="F4EFFB"/>
          </a:solidFill>
          <a:ln w="9525">
            <a:solidFill>
              <a:srgbClr val="F4EFFB"/>
            </a:solidFill>
            <a:prstDash val="solid"/>
          </a:ln>
        </p:spPr>
      </p:sp>
      <p:sp>
        <p:nvSpPr>
          <p:cNvPr id="5" name="Shape 3"/>
          <p:cNvSpPr/>
          <p:nvPr/>
        </p:nvSpPr>
        <p:spPr>
          <a:xfrm>
            <a:off x="685800" y="1691640"/>
            <a:ext cx="640080" cy="640080"/>
          </a:xfrm>
          <a:prstGeom prst="ellipse">
            <a:avLst/>
          </a:prstGeom>
          <a:solidFill>
            <a:srgbClr val="4B2E83"/>
          </a:solidFill>
          <a:ln w="9525">
            <a:solidFill>
              <a:srgbClr val="4B2E83"/>
            </a:solidFill>
            <a:prstDash val="solid"/>
          </a:ln>
        </p:spPr>
      </p:sp>
      <p:pic>
        <p:nvPicPr>
          <p:cNvPr id="6" name="Image 0" descr="preencoded.png"/>
          <p:cNvPicPr>
            <a:picLocks noChangeAspect="1"/>
          </p:cNvPicPr>
          <p:nvPr/>
        </p:nvPicPr>
        <p:blipFill>
          <a:blip r:embed="rId3"/>
          <a:stretch>
            <a:fillRect/>
          </a:stretch>
        </p:blipFill>
        <p:spPr>
          <a:xfrm>
            <a:off x="845820" y="1851660"/>
            <a:ext cx="320040" cy="320040"/>
          </a:xfrm>
          <a:prstGeom prst="rect">
            <a:avLst/>
          </a:prstGeom>
        </p:spPr>
      </p:pic>
      <p:sp>
        <p:nvSpPr>
          <p:cNvPr id="7" name="Text 4"/>
          <p:cNvSpPr txBox="1"/>
          <p:nvPr/>
        </p:nvSpPr>
        <p:spPr>
          <a:xfrm>
            <a:off x="1554480" y="1508760"/>
            <a:ext cx="2743200" cy="320040"/>
          </a:xfrm>
          <a:prstGeom prst="rect">
            <a:avLst/>
          </a:prstGeom>
          <a:noFill/>
          <a:ln/>
        </p:spPr>
        <p:txBody>
          <a:bodyPr wrap="square" lIns="0" tIns="0" rIns="0" bIns="0" rtlCol="0" anchor="t"/>
          <a:lstStyle/>
          <a:p>
            <a:pPr marL="0" indent="0">
              <a:buNone/>
            </a:pPr>
            <a:r>
              <a:rPr lang="en-US" sz="1500" b="1" dirty="0">
                <a:solidFill>
                  <a:srgbClr val="2B1B4A"/>
                </a:solidFill>
                <a:latin typeface="Calibri" pitchFamily="34" charset="0"/>
                <a:ea typeface="Calibri" pitchFamily="34" charset="-122"/>
                <a:cs typeface="Calibri" pitchFamily="34" charset="-120"/>
              </a:rPr>
              <a:t>Revisá antes de confirmar</a:t>
            </a:r>
            <a:endParaRPr lang="en-US" sz="1500" dirty="0"/>
          </a:p>
        </p:txBody>
      </p:sp>
      <p:sp>
        <p:nvSpPr>
          <p:cNvPr id="8" name="Text 5"/>
          <p:cNvSpPr txBox="1"/>
          <p:nvPr/>
        </p:nvSpPr>
        <p:spPr>
          <a:xfrm>
            <a:off x="1554480" y="1874520"/>
            <a:ext cx="2743200" cy="777240"/>
          </a:xfrm>
          <a:prstGeom prst="rect">
            <a:avLst/>
          </a:prstGeom>
          <a:noFill/>
          <a:ln/>
        </p:spPr>
        <p:txBody>
          <a:bodyPr wrap="square" lIns="0" tIns="0" rIns="0" bIns="0" rtlCol="0" anchor="t"/>
          <a:lstStyle/>
          <a:p>
            <a:pPr marL="0" indent="0">
              <a:buNone/>
            </a:pPr>
            <a:r>
              <a:rPr lang="en-US" sz="1250" dirty="0">
                <a:solidFill>
                  <a:srgbClr val="6B5B8C"/>
                </a:solidFill>
                <a:latin typeface="Calibri" pitchFamily="34" charset="0"/>
                <a:ea typeface="Calibri" pitchFamily="34" charset="-122"/>
                <a:cs typeface="Calibri" pitchFamily="34" charset="-120"/>
              </a:rPr>
              <a:t>La IA puede equivocarse. Chequeá fechas, precios y datos antes de enviar o publicar.</a:t>
            </a:r>
            <a:endParaRPr lang="en-US" sz="1250" dirty="0"/>
          </a:p>
        </p:txBody>
      </p:sp>
      <p:sp>
        <p:nvSpPr>
          <p:cNvPr id="9" name="Shape 6"/>
          <p:cNvSpPr/>
          <p:nvPr/>
        </p:nvSpPr>
        <p:spPr>
          <a:xfrm>
            <a:off x="4663440" y="1325880"/>
            <a:ext cx="4023360" cy="1417320"/>
          </a:xfrm>
          <a:prstGeom prst="roundRect">
            <a:avLst>
              <a:gd name="adj" fmla="val 7742"/>
            </a:avLst>
          </a:prstGeom>
          <a:solidFill>
            <a:srgbClr val="F4EFFB"/>
          </a:solidFill>
          <a:ln w="9525">
            <a:solidFill>
              <a:srgbClr val="F4EFFB"/>
            </a:solidFill>
            <a:prstDash val="solid"/>
          </a:ln>
        </p:spPr>
      </p:sp>
      <p:sp>
        <p:nvSpPr>
          <p:cNvPr id="10" name="Shape 7"/>
          <p:cNvSpPr/>
          <p:nvPr/>
        </p:nvSpPr>
        <p:spPr>
          <a:xfrm>
            <a:off x="4892040" y="1691640"/>
            <a:ext cx="640080" cy="640080"/>
          </a:xfrm>
          <a:prstGeom prst="ellipse">
            <a:avLst/>
          </a:prstGeom>
          <a:solidFill>
            <a:srgbClr val="4B2E83"/>
          </a:solidFill>
          <a:ln w="9525">
            <a:solidFill>
              <a:srgbClr val="4B2E83"/>
            </a:solidFill>
            <a:prstDash val="solid"/>
          </a:ln>
        </p:spPr>
      </p:sp>
      <p:pic>
        <p:nvPicPr>
          <p:cNvPr id="11" name="Image 1" descr="preencoded.png"/>
          <p:cNvPicPr>
            <a:picLocks noChangeAspect="1"/>
          </p:cNvPicPr>
          <p:nvPr/>
        </p:nvPicPr>
        <p:blipFill>
          <a:blip r:embed="rId4"/>
          <a:stretch>
            <a:fillRect/>
          </a:stretch>
        </p:blipFill>
        <p:spPr>
          <a:xfrm>
            <a:off x="5052060" y="1851660"/>
            <a:ext cx="320040" cy="320040"/>
          </a:xfrm>
          <a:prstGeom prst="rect">
            <a:avLst/>
          </a:prstGeom>
        </p:spPr>
      </p:pic>
      <p:sp>
        <p:nvSpPr>
          <p:cNvPr id="12" name="Text 8"/>
          <p:cNvSpPr txBox="1"/>
          <p:nvPr/>
        </p:nvSpPr>
        <p:spPr>
          <a:xfrm>
            <a:off x="5760720" y="1508760"/>
            <a:ext cx="2743200" cy="320040"/>
          </a:xfrm>
          <a:prstGeom prst="rect">
            <a:avLst/>
          </a:prstGeom>
          <a:noFill/>
          <a:ln/>
        </p:spPr>
        <p:txBody>
          <a:bodyPr wrap="square" lIns="0" tIns="0" rIns="0" bIns="0" rtlCol="0" anchor="t"/>
          <a:lstStyle/>
          <a:p>
            <a:pPr marL="0" indent="0">
              <a:buNone/>
            </a:pPr>
            <a:r>
              <a:rPr lang="en-US" sz="1500" b="1" dirty="0">
                <a:solidFill>
                  <a:srgbClr val="2B1B4A"/>
                </a:solidFill>
                <a:latin typeface="Calibri" pitchFamily="34" charset="0"/>
                <a:ea typeface="Calibri" pitchFamily="34" charset="-122"/>
                <a:cs typeface="Calibri" pitchFamily="34" charset="-120"/>
              </a:rPr>
              <a:t>Cuidá tus datos</a:t>
            </a:r>
            <a:endParaRPr lang="en-US" sz="1500" dirty="0"/>
          </a:p>
        </p:txBody>
      </p:sp>
      <p:sp>
        <p:nvSpPr>
          <p:cNvPr id="13" name="Text 9"/>
          <p:cNvSpPr txBox="1"/>
          <p:nvPr/>
        </p:nvSpPr>
        <p:spPr>
          <a:xfrm>
            <a:off x="5760720" y="1874520"/>
            <a:ext cx="2743200" cy="777240"/>
          </a:xfrm>
          <a:prstGeom prst="rect">
            <a:avLst/>
          </a:prstGeom>
          <a:noFill/>
          <a:ln/>
        </p:spPr>
        <p:txBody>
          <a:bodyPr wrap="square" lIns="0" tIns="0" rIns="0" bIns="0" rtlCol="0" anchor="t"/>
          <a:lstStyle/>
          <a:p>
            <a:pPr marL="0" indent="0">
              <a:buNone/>
            </a:pPr>
            <a:r>
              <a:rPr lang="en-US" sz="1250" dirty="0">
                <a:solidFill>
                  <a:srgbClr val="6B5B8C"/>
                </a:solidFill>
                <a:latin typeface="Calibri" pitchFamily="34" charset="0"/>
                <a:ea typeface="Calibri" pitchFamily="34" charset="-122"/>
                <a:cs typeface="Calibri" pitchFamily="34" charset="-120"/>
              </a:rPr>
              <a:t>No le pases claves, datos bancarios ni información sensible de tus clientas.</a:t>
            </a:r>
            <a:endParaRPr lang="en-US" sz="1250" dirty="0"/>
          </a:p>
        </p:txBody>
      </p:sp>
      <p:sp>
        <p:nvSpPr>
          <p:cNvPr id="14" name="Shape 10"/>
          <p:cNvSpPr/>
          <p:nvPr/>
        </p:nvSpPr>
        <p:spPr>
          <a:xfrm>
            <a:off x="457200" y="2880360"/>
            <a:ext cx="4023360" cy="1417320"/>
          </a:xfrm>
          <a:prstGeom prst="roundRect">
            <a:avLst>
              <a:gd name="adj" fmla="val 7742"/>
            </a:avLst>
          </a:prstGeom>
          <a:solidFill>
            <a:srgbClr val="F4EFFB"/>
          </a:solidFill>
          <a:ln w="9525">
            <a:solidFill>
              <a:srgbClr val="F4EFFB"/>
            </a:solidFill>
            <a:prstDash val="solid"/>
          </a:ln>
        </p:spPr>
      </p:sp>
      <p:sp>
        <p:nvSpPr>
          <p:cNvPr id="15" name="Shape 11"/>
          <p:cNvSpPr/>
          <p:nvPr/>
        </p:nvSpPr>
        <p:spPr>
          <a:xfrm>
            <a:off x="685800" y="3246120"/>
            <a:ext cx="640080" cy="640080"/>
          </a:xfrm>
          <a:prstGeom prst="ellipse">
            <a:avLst/>
          </a:prstGeom>
          <a:solidFill>
            <a:srgbClr val="4B2E83"/>
          </a:solidFill>
          <a:ln w="9525">
            <a:solidFill>
              <a:srgbClr val="4B2E83"/>
            </a:solidFill>
            <a:prstDash val="solid"/>
          </a:ln>
        </p:spPr>
      </p:sp>
      <p:pic>
        <p:nvPicPr>
          <p:cNvPr id="16" name="Image 2" descr="preencoded.png"/>
          <p:cNvPicPr>
            <a:picLocks noChangeAspect="1"/>
          </p:cNvPicPr>
          <p:nvPr/>
        </p:nvPicPr>
        <p:blipFill>
          <a:blip r:embed="rId5"/>
          <a:stretch>
            <a:fillRect/>
          </a:stretch>
        </p:blipFill>
        <p:spPr>
          <a:xfrm>
            <a:off x="845820" y="3406140"/>
            <a:ext cx="320040" cy="320040"/>
          </a:xfrm>
          <a:prstGeom prst="rect">
            <a:avLst/>
          </a:prstGeom>
        </p:spPr>
      </p:pic>
      <p:sp>
        <p:nvSpPr>
          <p:cNvPr id="17" name="Text 12"/>
          <p:cNvSpPr txBox="1"/>
          <p:nvPr/>
        </p:nvSpPr>
        <p:spPr>
          <a:xfrm>
            <a:off x="1554480" y="3063240"/>
            <a:ext cx="2743200" cy="320040"/>
          </a:xfrm>
          <a:prstGeom prst="rect">
            <a:avLst/>
          </a:prstGeom>
          <a:noFill/>
          <a:ln/>
        </p:spPr>
        <p:txBody>
          <a:bodyPr wrap="square" lIns="0" tIns="0" rIns="0" bIns="0" rtlCol="0" anchor="t"/>
          <a:lstStyle/>
          <a:p>
            <a:pPr marL="0" indent="0">
              <a:buNone/>
            </a:pPr>
            <a:r>
              <a:rPr lang="en-US" sz="1500" b="1" dirty="0">
                <a:solidFill>
                  <a:srgbClr val="2B1B4A"/>
                </a:solidFill>
                <a:latin typeface="Calibri" pitchFamily="34" charset="0"/>
                <a:ea typeface="Calibri" pitchFamily="34" charset="-122"/>
                <a:cs typeface="Calibri" pitchFamily="34" charset="-120"/>
              </a:rPr>
              <a:t>Dale permisos de a poco</a:t>
            </a:r>
            <a:endParaRPr lang="en-US" sz="1500" dirty="0"/>
          </a:p>
        </p:txBody>
      </p:sp>
      <p:sp>
        <p:nvSpPr>
          <p:cNvPr id="18" name="Text 13"/>
          <p:cNvSpPr txBox="1"/>
          <p:nvPr/>
        </p:nvSpPr>
        <p:spPr>
          <a:xfrm>
            <a:off x="1554480" y="3429000"/>
            <a:ext cx="2743200" cy="777240"/>
          </a:xfrm>
          <a:prstGeom prst="rect">
            <a:avLst/>
          </a:prstGeom>
          <a:noFill/>
          <a:ln/>
        </p:spPr>
        <p:txBody>
          <a:bodyPr wrap="square" lIns="0" tIns="0" rIns="0" bIns="0" rtlCol="0" anchor="t"/>
          <a:lstStyle/>
          <a:p>
            <a:pPr marL="0" indent="0">
              <a:buNone/>
            </a:pPr>
            <a:r>
              <a:rPr lang="en-US" sz="1250" dirty="0">
                <a:solidFill>
                  <a:srgbClr val="6B5B8C"/>
                </a:solidFill>
                <a:latin typeface="Calibri" pitchFamily="34" charset="0"/>
                <a:ea typeface="Calibri" pitchFamily="34" charset="-122"/>
                <a:cs typeface="Calibri" pitchFamily="34" charset="-120"/>
              </a:rPr>
              <a:t>Conectá solo el mail, la carpeta o la app que necesitás y fijate qué puede hacer.</a:t>
            </a:r>
            <a:endParaRPr lang="en-US" sz="1250" dirty="0"/>
          </a:p>
        </p:txBody>
      </p:sp>
      <p:sp>
        <p:nvSpPr>
          <p:cNvPr id="19" name="Shape 14"/>
          <p:cNvSpPr/>
          <p:nvPr/>
        </p:nvSpPr>
        <p:spPr>
          <a:xfrm>
            <a:off x="4663440" y="2880360"/>
            <a:ext cx="4023360" cy="1417320"/>
          </a:xfrm>
          <a:prstGeom prst="roundRect">
            <a:avLst>
              <a:gd name="adj" fmla="val 7742"/>
            </a:avLst>
          </a:prstGeom>
          <a:solidFill>
            <a:srgbClr val="F4EFFB"/>
          </a:solidFill>
          <a:ln w="9525">
            <a:solidFill>
              <a:srgbClr val="F4EFFB"/>
            </a:solidFill>
            <a:prstDash val="solid"/>
          </a:ln>
        </p:spPr>
      </p:sp>
      <p:sp>
        <p:nvSpPr>
          <p:cNvPr id="20" name="Shape 15"/>
          <p:cNvSpPr/>
          <p:nvPr/>
        </p:nvSpPr>
        <p:spPr>
          <a:xfrm>
            <a:off x="4892040" y="3246120"/>
            <a:ext cx="640080" cy="640080"/>
          </a:xfrm>
          <a:prstGeom prst="ellipse">
            <a:avLst/>
          </a:prstGeom>
          <a:solidFill>
            <a:srgbClr val="4B2E83"/>
          </a:solidFill>
          <a:ln w="9525">
            <a:solidFill>
              <a:srgbClr val="4B2E83"/>
            </a:solidFill>
            <a:prstDash val="solid"/>
          </a:ln>
        </p:spPr>
      </p:sp>
      <p:pic>
        <p:nvPicPr>
          <p:cNvPr id="21" name="Image 3" descr="preencoded.png"/>
          <p:cNvPicPr>
            <a:picLocks noChangeAspect="1"/>
          </p:cNvPicPr>
          <p:nvPr/>
        </p:nvPicPr>
        <p:blipFill>
          <a:blip r:embed="rId6"/>
          <a:stretch>
            <a:fillRect/>
          </a:stretch>
        </p:blipFill>
        <p:spPr>
          <a:xfrm>
            <a:off x="5052060" y="3406140"/>
            <a:ext cx="320040" cy="320040"/>
          </a:xfrm>
          <a:prstGeom prst="rect">
            <a:avLst/>
          </a:prstGeom>
        </p:spPr>
      </p:pic>
      <p:sp>
        <p:nvSpPr>
          <p:cNvPr id="22" name="Text 16"/>
          <p:cNvSpPr txBox="1"/>
          <p:nvPr/>
        </p:nvSpPr>
        <p:spPr>
          <a:xfrm>
            <a:off x="5760720" y="3063240"/>
            <a:ext cx="2743200" cy="320040"/>
          </a:xfrm>
          <a:prstGeom prst="rect">
            <a:avLst/>
          </a:prstGeom>
          <a:noFill/>
          <a:ln/>
        </p:spPr>
        <p:txBody>
          <a:bodyPr wrap="square" lIns="0" tIns="0" rIns="0" bIns="0" rtlCol="0" anchor="t"/>
          <a:lstStyle/>
          <a:p>
            <a:pPr marL="0" indent="0">
              <a:buNone/>
            </a:pPr>
            <a:r>
              <a:rPr lang="en-US" sz="1500" b="1" dirty="0">
                <a:solidFill>
                  <a:srgbClr val="2B1B4A"/>
                </a:solidFill>
                <a:latin typeface="Calibri" pitchFamily="34" charset="0"/>
                <a:ea typeface="Calibri" pitchFamily="34" charset="-122"/>
                <a:cs typeface="Calibri" pitchFamily="34" charset="-120"/>
              </a:rPr>
              <a:t>Empezá por lo chico</a:t>
            </a:r>
            <a:endParaRPr lang="en-US" sz="1500" dirty="0"/>
          </a:p>
        </p:txBody>
      </p:sp>
      <p:sp>
        <p:nvSpPr>
          <p:cNvPr id="23" name="Text 17"/>
          <p:cNvSpPr txBox="1"/>
          <p:nvPr/>
        </p:nvSpPr>
        <p:spPr>
          <a:xfrm>
            <a:off x="5760720" y="3429000"/>
            <a:ext cx="2743200" cy="777240"/>
          </a:xfrm>
          <a:prstGeom prst="rect">
            <a:avLst/>
          </a:prstGeom>
          <a:noFill/>
          <a:ln/>
        </p:spPr>
        <p:txBody>
          <a:bodyPr wrap="square" lIns="0" tIns="0" rIns="0" bIns="0" rtlCol="0" anchor="t"/>
          <a:lstStyle/>
          <a:p>
            <a:pPr marL="0" indent="0">
              <a:buNone/>
            </a:pPr>
            <a:r>
              <a:rPr lang="en-US" sz="1250" dirty="0">
                <a:solidFill>
                  <a:srgbClr val="6B5B8C"/>
                </a:solidFill>
                <a:latin typeface="Calibri" pitchFamily="34" charset="0"/>
                <a:ea typeface="Calibri" pitchFamily="34" charset="-122"/>
                <a:cs typeface="Calibri" pitchFamily="34" charset="-120"/>
              </a:rPr>
              <a:t>Probá con tareas de bajo riesgo y andá subiendo a medida que le tomás confianza.</a:t>
            </a:r>
            <a:endParaRPr lang="en-US" sz="1250" dirty="0"/>
          </a:p>
        </p:txBody>
      </p:sp>
      <p:sp>
        <p:nvSpPr>
          <p:cNvPr id="24" name="Text 18"/>
          <p:cNvSpPr txBox="1"/>
          <p:nvPr/>
        </p:nvSpPr>
        <p:spPr>
          <a:xfrm>
            <a:off x="457200" y="4434840"/>
            <a:ext cx="8229600" cy="274320"/>
          </a:xfrm>
          <a:prstGeom prst="rect">
            <a:avLst/>
          </a:prstGeom>
          <a:noFill/>
          <a:ln/>
        </p:spPr>
        <p:txBody>
          <a:bodyPr wrap="square" lIns="0" tIns="0" rIns="0" bIns="0" rtlCol="0" anchor="t"/>
          <a:lstStyle/>
          <a:p>
            <a:pPr marL="0" indent="0">
              <a:buNone/>
            </a:pPr>
            <a:r>
              <a:rPr lang="en-US" sz="1100" i="1" dirty="0">
                <a:solidFill>
                  <a:srgbClr val="6B5B8C"/>
                </a:solidFill>
                <a:latin typeface="Calibri" pitchFamily="34" charset="0"/>
                <a:ea typeface="Calibri" pitchFamily="34" charset="-122"/>
                <a:cs typeface="Calibri" pitchFamily="34" charset="-120"/>
              </a:rPr>
              <a:t>Las funciones disponibles dependen de la herramienta y del plan que uses.</a:t>
            </a:r>
            <a:endParaRPr lang="en-US" sz="1100" dirty="0"/>
          </a:p>
        </p:txBody>
      </p:sp>
      <p:pic>
        <p:nvPicPr>
          <p:cNvPr id="26" name="Imagen 25">
            <a:extLst>
              <a:ext uri="{FF2B5EF4-FFF2-40B4-BE49-F238E27FC236}">
                <a16:creationId xmlns:a16="http://schemas.microsoft.com/office/drawing/2014/main" id="{8EBE906B-871F-8E88-ECF2-EC500EBB71A4}"/>
              </a:ext>
            </a:extLst>
          </p:cNvPr>
          <p:cNvPicPr>
            <a:picLocks noChangeAspect="1"/>
          </p:cNvPicPr>
          <p:nvPr/>
        </p:nvPicPr>
        <p:blipFill>
          <a:blip r:embed="rId7"/>
          <a:stretch>
            <a:fillRect/>
          </a:stretch>
        </p:blipFill>
        <p:spPr>
          <a:xfrm>
            <a:off x="8120328" y="115439"/>
            <a:ext cx="841691" cy="31166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2B1B4A"/>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C857"/>
                </a:solidFill>
                <a:latin typeface="Calibri" pitchFamily="34" charset="0"/>
                <a:ea typeface="Calibri" pitchFamily="34" charset="-122"/>
                <a:cs typeface="Calibri" pitchFamily="34" charset="-120"/>
              </a:rPr>
              <a:t>TU DESAFÍO DE ESTA SEMANA</a:t>
            </a:r>
            <a:endParaRPr lang="en-US" sz="1100" dirty="0"/>
          </a:p>
        </p:txBody>
      </p:sp>
      <p:sp>
        <p:nvSpPr>
          <p:cNvPr id="3" name="Text 1"/>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FFFFFF"/>
                </a:solidFill>
                <a:latin typeface="Cambria" pitchFamily="34" charset="0"/>
                <a:ea typeface="Cambria" pitchFamily="34" charset="-122"/>
                <a:cs typeface="Cambria" pitchFamily="34" charset="-120"/>
              </a:rPr>
              <a:t>Empezá por lo que más te cansa</a:t>
            </a:r>
            <a:endParaRPr lang="en-US" sz="3000" dirty="0"/>
          </a:p>
        </p:txBody>
      </p:sp>
      <p:sp>
        <p:nvSpPr>
          <p:cNvPr id="4" name="Shape 2"/>
          <p:cNvSpPr/>
          <p:nvPr/>
        </p:nvSpPr>
        <p:spPr>
          <a:xfrm>
            <a:off x="475488" y="1463040"/>
            <a:ext cx="2606040" cy="2103120"/>
          </a:xfrm>
          <a:prstGeom prst="roundRect">
            <a:avLst>
              <a:gd name="adj" fmla="val 5217"/>
            </a:avLst>
          </a:prstGeom>
          <a:solidFill>
            <a:srgbClr val="4B2E83"/>
          </a:solidFill>
          <a:ln w="9525">
            <a:solidFill>
              <a:srgbClr val="4B2E83"/>
            </a:solidFill>
            <a:prstDash val="solid"/>
          </a:ln>
        </p:spPr>
      </p:sp>
      <p:sp>
        <p:nvSpPr>
          <p:cNvPr id="5" name="Text 3"/>
          <p:cNvSpPr txBox="1"/>
          <p:nvPr/>
        </p:nvSpPr>
        <p:spPr>
          <a:xfrm>
            <a:off x="749808" y="1600200"/>
            <a:ext cx="914400" cy="731520"/>
          </a:xfrm>
          <a:prstGeom prst="rect">
            <a:avLst/>
          </a:prstGeom>
          <a:noFill/>
          <a:ln/>
        </p:spPr>
        <p:txBody>
          <a:bodyPr wrap="square" lIns="0" tIns="0" rIns="0" bIns="0" rtlCol="0" anchor="t"/>
          <a:lstStyle/>
          <a:p>
            <a:pPr marL="0" indent="0">
              <a:buNone/>
            </a:pPr>
            <a:r>
              <a:rPr lang="en-US" sz="4000" b="1" dirty="0">
                <a:solidFill>
                  <a:srgbClr val="FF5A6E"/>
                </a:solidFill>
                <a:latin typeface="Cambria" pitchFamily="34" charset="0"/>
                <a:ea typeface="Cambria" pitchFamily="34" charset="-122"/>
                <a:cs typeface="Cambria" pitchFamily="34" charset="-120"/>
              </a:rPr>
              <a:t>1</a:t>
            </a:r>
            <a:endParaRPr lang="en-US" sz="4000" dirty="0"/>
          </a:p>
        </p:txBody>
      </p:sp>
      <p:sp>
        <p:nvSpPr>
          <p:cNvPr id="6" name="Text 4"/>
          <p:cNvSpPr txBox="1"/>
          <p:nvPr/>
        </p:nvSpPr>
        <p:spPr>
          <a:xfrm>
            <a:off x="749808" y="2377440"/>
            <a:ext cx="2103120" cy="32004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Elegí UNA tarea</a:t>
            </a:r>
            <a:endParaRPr lang="en-US" sz="1500" dirty="0"/>
          </a:p>
        </p:txBody>
      </p:sp>
      <p:sp>
        <p:nvSpPr>
          <p:cNvPr id="7" name="Text 5"/>
          <p:cNvSpPr txBox="1"/>
          <p:nvPr/>
        </p:nvSpPr>
        <p:spPr>
          <a:xfrm>
            <a:off x="749808" y="2743200"/>
            <a:ext cx="2103120" cy="731520"/>
          </a:xfrm>
          <a:prstGeom prst="rect">
            <a:avLst/>
          </a:prstGeom>
          <a:noFill/>
          <a:ln/>
        </p:spPr>
        <p:txBody>
          <a:bodyPr wrap="square" lIns="0" tIns="0" rIns="0" bIns="0" rtlCol="0" anchor="t"/>
          <a:lstStyle/>
          <a:p>
            <a:pPr marL="0" indent="0">
              <a:buNone/>
            </a:pPr>
            <a:r>
              <a:rPr lang="en-US" sz="1250" dirty="0">
                <a:solidFill>
                  <a:srgbClr val="D9CCF2"/>
                </a:solidFill>
                <a:latin typeface="Calibri" pitchFamily="34" charset="0"/>
                <a:ea typeface="Calibri" pitchFamily="34" charset="-122"/>
                <a:cs typeface="Calibri" pitchFamily="34" charset="-120"/>
              </a:rPr>
              <a:t>Una que repetís seguido y te da fiaca.</a:t>
            </a:r>
            <a:endParaRPr lang="en-US" sz="1250" dirty="0"/>
          </a:p>
        </p:txBody>
      </p:sp>
      <p:sp>
        <p:nvSpPr>
          <p:cNvPr id="8" name="Shape 6"/>
          <p:cNvSpPr/>
          <p:nvPr/>
        </p:nvSpPr>
        <p:spPr>
          <a:xfrm>
            <a:off x="3264408" y="1463040"/>
            <a:ext cx="2606040" cy="2103120"/>
          </a:xfrm>
          <a:prstGeom prst="roundRect">
            <a:avLst>
              <a:gd name="adj" fmla="val 5217"/>
            </a:avLst>
          </a:prstGeom>
          <a:solidFill>
            <a:srgbClr val="4B2E83"/>
          </a:solidFill>
          <a:ln w="9525">
            <a:solidFill>
              <a:srgbClr val="4B2E83"/>
            </a:solidFill>
            <a:prstDash val="solid"/>
          </a:ln>
        </p:spPr>
      </p:sp>
      <p:sp>
        <p:nvSpPr>
          <p:cNvPr id="9" name="Text 7"/>
          <p:cNvSpPr txBox="1"/>
          <p:nvPr/>
        </p:nvSpPr>
        <p:spPr>
          <a:xfrm>
            <a:off x="3538728" y="1600200"/>
            <a:ext cx="914400" cy="731520"/>
          </a:xfrm>
          <a:prstGeom prst="rect">
            <a:avLst/>
          </a:prstGeom>
          <a:noFill/>
          <a:ln/>
        </p:spPr>
        <p:txBody>
          <a:bodyPr wrap="square" lIns="0" tIns="0" rIns="0" bIns="0" rtlCol="0" anchor="t"/>
          <a:lstStyle/>
          <a:p>
            <a:pPr marL="0" indent="0">
              <a:buNone/>
            </a:pPr>
            <a:r>
              <a:rPr lang="en-US" sz="4000" b="1" dirty="0">
                <a:solidFill>
                  <a:srgbClr val="FF5A6E"/>
                </a:solidFill>
                <a:latin typeface="Cambria" pitchFamily="34" charset="0"/>
                <a:ea typeface="Cambria" pitchFamily="34" charset="-122"/>
                <a:cs typeface="Cambria" pitchFamily="34" charset="-120"/>
              </a:rPr>
              <a:t>2</a:t>
            </a:r>
            <a:endParaRPr lang="en-US" sz="4000" dirty="0"/>
          </a:p>
        </p:txBody>
      </p:sp>
      <p:sp>
        <p:nvSpPr>
          <p:cNvPr id="10" name="Text 8"/>
          <p:cNvSpPr txBox="1"/>
          <p:nvPr/>
        </p:nvSpPr>
        <p:spPr>
          <a:xfrm>
            <a:off x="3538728" y="2377440"/>
            <a:ext cx="2103120" cy="32004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Pedísela con detalle</a:t>
            </a:r>
            <a:endParaRPr lang="en-US" sz="1500" dirty="0"/>
          </a:p>
        </p:txBody>
      </p:sp>
      <p:sp>
        <p:nvSpPr>
          <p:cNvPr id="11" name="Text 9"/>
          <p:cNvSpPr txBox="1"/>
          <p:nvPr/>
        </p:nvSpPr>
        <p:spPr>
          <a:xfrm>
            <a:off x="3538728" y="2743200"/>
            <a:ext cx="2103120" cy="731520"/>
          </a:xfrm>
          <a:prstGeom prst="rect">
            <a:avLst/>
          </a:prstGeom>
          <a:noFill/>
          <a:ln/>
        </p:spPr>
        <p:txBody>
          <a:bodyPr wrap="square" lIns="0" tIns="0" rIns="0" bIns="0" rtlCol="0" anchor="t"/>
          <a:lstStyle/>
          <a:p>
            <a:pPr marL="0" indent="0">
              <a:buNone/>
            </a:pPr>
            <a:r>
              <a:rPr lang="en-US" sz="1250" dirty="0">
                <a:solidFill>
                  <a:srgbClr val="D9CCF2"/>
                </a:solidFill>
                <a:latin typeface="Calibri" pitchFamily="34" charset="0"/>
                <a:ea typeface="Calibri" pitchFamily="34" charset="-122"/>
                <a:cs typeface="Calibri" pitchFamily="34" charset="-120"/>
              </a:rPr>
              <a:t>Contale el contexto, qué querés y en qué formato lo querés.</a:t>
            </a:r>
            <a:endParaRPr lang="en-US" sz="1250" dirty="0"/>
          </a:p>
        </p:txBody>
      </p:sp>
      <p:sp>
        <p:nvSpPr>
          <p:cNvPr id="12" name="Shape 10"/>
          <p:cNvSpPr/>
          <p:nvPr/>
        </p:nvSpPr>
        <p:spPr>
          <a:xfrm>
            <a:off x="6053328" y="1463040"/>
            <a:ext cx="2606040" cy="2103120"/>
          </a:xfrm>
          <a:prstGeom prst="roundRect">
            <a:avLst>
              <a:gd name="adj" fmla="val 5217"/>
            </a:avLst>
          </a:prstGeom>
          <a:solidFill>
            <a:srgbClr val="4B2E83"/>
          </a:solidFill>
          <a:ln w="9525">
            <a:solidFill>
              <a:srgbClr val="4B2E83"/>
            </a:solidFill>
            <a:prstDash val="solid"/>
          </a:ln>
        </p:spPr>
      </p:sp>
      <p:sp>
        <p:nvSpPr>
          <p:cNvPr id="13" name="Text 11"/>
          <p:cNvSpPr txBox="1"/>
          <p:nvPr/>
        </p:nvSpPr>
        <p:spPr>
          <a:xfrm>
            <a:off x="6327648" y="1600200"/>
            <a:ext cx="914400" cy="731520"/>
          </a:xfrm>
          <a:prstGeom prst="rect">
            <a:avLst/>
          </a:prstGeom>
          <a:noFill/>
          <a:ln/>
        </p:spPr>
        <p:txBody>
          <a:bodyPr wrap="square" lIns="0" tIns="0" rIns="0" bIns="0" rtlCol="0" anchor="t"/>
          <a:lstStyle/>
          <a:p>
            <a:pPr marL="0" indent="0">
              <a:buNone/>
            </a:pPr>
            <a:r>
              <a:rPr lang="en-US" sz="4000" b="1" dirty="0">
                <a:solidFill>
                  <a:srgbClr val="FF5A6E"/>
                </a:solidFill>
                <a:latin typeface="Cambria" pitchFamily="34" charset="0"/>
                <a:ea typeface="Cambria" pitchFamily="34" charset="-122"/>
                <a:cs typeface="Cambria" pitchFamily="34" charset="-120"/>
              </a:rPr>
              <a:t>3</a:t>
            </a:r>
            <a:endParaRPr lang="en-US" sz="4000" dirty="0"/>
          </a:p>
        </p:txBody>
      </p:sp>
      <p:sp>
        <p:nvSpPr>
          <p:cNvPr id="14" name="Text 12"/>
          <p:cNvSpPr txBox="1"/>
          <p:nvPr/>
        </p:nvSpPr>
        <p:spPr>
          <a:xfrm>
            <a:off x="6327648" y="2377440"/>
            <a:ext cx="2103120" cy="32004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Guardá lo que funcionó</a:t>
            </a:r>
            <a:endParaRPr lang="en-US" sz="1500" dirty="0"/>
          </a:p>
        </p:txBody>
      </p:sp>
      <p:sp>
        <p:nvSpPr>
          <p:cNvPr id="15" name="Text 13"/>
          <p:cNvSpPr txBox="1"/>
          <p:nvPr/>
        </p:nvSpPr>
        <p:spPr>
          <a:xfrm>
            <a:off x="6327648" y="2743200"/>
            <a:ext cx="2103120" cy="731520"/>
          </a:xfrm>
          <a:prstGeom prst="rect">
            <a:avLst/>
          </a:prstGeom>
          <a:noFill/>
          <a:ln/>
        </p:spPr>
        <p:txBody>
          <a:bodyPr wrap="square" lIns="0" tIns="0" rIns="0" bIns="0" rtlCol="0" anchor="t"/>
          <a:lstStyle/>
          <a:p>
            <a:pPr marL="0" indent="0">
              <a:buNone/>
            </a:pPr>
            <a:r>
              <a:rPr lang="en-US" sz="1250" dirty="0">
                <a:solidFill>
                  <a:srgbClr val="D9CCF2"/>
                </a:solidFill>
                <a:latin typeface="Calibri" pitchFamily="34" charset="0"/>
                <a:ea typeface="Calibri" pitchFamily="34" charset="-122"/>
                <a:cs typeface="Calibri" pitchFamily="34" charset="-120"/>
              </a:rPr>
              <a:t>Convertilo en una regla o en un atajo para la próxima.</a:t>
            </a:r>
            <a:endParaRPr lang="en-US" sz="1250" dirty="0"/>
          </a:p>
        </p:txBody>
      </p:sp>
      <p:sp>
        <p:nvSpPr>
          <p:cNvPr id="16" name="Text 14"/>
          <p:cNvSpPr txBox="1"/>
          <p:nvPr/>
        </p:nvSpPr>
        <p:spPr>
          <a:xfrm>
            <a:off x="457200" y="3886200"/>
            <a:ext cx="8229600" cy="411480"/>
          </a:xfrm>
          <a:prstGeom prst="rect">
            <a:avLst/>
          </a:prstGeom>
          <a:noFill/>
          <a:ln/>
        </p:spPr>
        <p:txBody>
          <a:bodyPr wrap="square" lIns="0" tIns="0" rIns="0" bIns="0" rtlCol="0" anchor="t"/>
          <a:lstStyle/>
          <a:p>
            <a:pPr marL="0" indent="0">
              <a:buNone/>
            </a:pPr>
            <a:r>
              <a:rPr lang="en-US" sz="2200" b="1" dirty="0">
                <a:solidFill>
                  <a:srgbClr val="FFC857"/>
                </a:solidFill>
                <a:latin typeface="Cambria" pitchFamily="34" charset="0"/>
                <a:ea typeface="Cambria" pitchFamily="34" charset="-122"/>
                <a:cs typeface="Cambria" pitchFamily="34" charset="-120"/>
              </a:rPr>
              <a:t>La IA no te reemplaza: te devuelve tiempo.</a:t>
            </a:r>
            <a:endParaRPr lang="en-US" sz="2200" dirty="0"/>
          </a:p>
        </p:txBody>
      </p:sp>
      <p:sp>
        <p:nvSpPr>
          <p:cNvPr id="17" name="Text 15"/>
          <p:cNvSpPr txBox="1"/>
          <p:nvPr/>
        </p:nvSpPr>
        <p:spPr>
          <a:xfrm>
            <a:off x="457200" y="4343400"/>
            <a:ext cx="8229600" cy="320040"/>
          </a:xfrm>
          <a:prstGeom prst="rect">
            <a:avLst/>
          </a:prstGeom>
          <a:noFill/>
          <a:ln/>
        </p:spPr>
        <p:txBody>
          <a:bodyPr wrap="square" lIns="0" tIns="0" rIns="0" bIns="0" rtlCol="0" anchor="t"/>
          <a:lstStyle/>
          <a:p>
            <a:pPr marL="0" indent="0">
              <a:buNone/>
            </a:pPr>
            <a:r>
              <a:rPr lang="en-US" sz="1400" dirty="0">
                <a:solidFill>
                  <a:srgbClr val="D9CCF2"/>
                </a:solidFill>
                <a:latin typeface="Calibri" pitchFamily="34" charset="0"/>
                <a:ea typeface="Calibri" pitchFamily="34" charset="-122"/>
                <a:cs typeface="Calibri" pitchFamily="34" charset="-120"/>
              </a:rPr>
              <a:t>Compartí lo que descubras con el grupo: se aprende más entre todas.</a:t>
            </a:r>
            <a:endParaRPr lang="en-US" sz="1400" dirty="0"/>
          </a:p>
        </p:txBody>
      </p:sp>
      <p:pic>
        <p:nvPicPr>
          <p:cNvPr id="19" name="Imagen 18">
            <a:extLst>
              <a:ext uri="{FF2B5EF4-FFF2-40B4-BE49-F238E27FC236}">
                <a16:creationId xmlns:a16="http://schemas.microsoft.com/office/drawing/2014/main" id="{FE2C27B1-1615-3C18-3DA7-A5D6BB2D2BE5}"/>
              </a:ext>
            </a:extLst>
          </p:cNvPr>
          <p:cNvPicPr>
            <a:picLocks noChangeAspect="1"/>
          </p:cNvPicPr>
          <p:nvPr/>
        </p:nvPicPr>
        <p:blipFill>
          <a:blip r:embed="rId3"/>
          <a:stretch>
            <a:fillRect/>
          </a:stretch>
        </p:blipFill>
        <p:spPr>
          <a:xfrm>
            <a:off x="8120328" y="115439"/>
            <a:ext cx="841691" cy="31166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78A1BE3-2B23-5013-17A2-EA8F603A107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2A8574A-BB82-D4CA-8B54-8C113B2479E4}"/>
              </a:ext>
            </a:extLst>
          </p:cNvPr>
          <p:cNvSpPr txBox="1"/>
          <p:nvPr/>
        </p:nvSpPr>
        <p:spPr>
          <a:xfrm>
            <a:off x="457200" y="320040"/>
            <a:ext cx="8229600" cy="274320"/>
          </a:xfrm>
          <a:prstGeom prst="rect">
            <a:avLst/>
          </a:prstGeom>
          <a:noFill/>
          <a:ln/>
        </p:spPr>
        <p:txBody>
          <a:bodyPr wrap="square" lIns="0" tIns="0" rIns="0" bIns="0" rtlCol="0" anchor="t"/>
          <a:lstStyle/>
          <a:p>
            <a:pPr marL="0" indent="0">
              <a:buNone/>
            </a:pPr>
            <a:r>
              <a:rPr lang="en-US" sz="1100" b="1" kern="0" spc="300" dirty="0">
                <a:solidFill>
                  <a:srgbClr val="FF5A6E"/>
                </a:solidFill>
                <a:latin typeface="Calibri" pitchFamily="34" charset="0"/>
                <a:ea typeface="Calibri" pitchFamily="34" charset="-122"/>
                <a:cs typeface="Calibri" pitchFamily="34" charset="-120"/>
              </a:rPr>
              <a:t>MATERIAL EXTRA</a:t>
            </a:r>
            <a:endParaRPr lang="en-US" sz="1100" dirty="0"/>
          </a:p>
        </p:txBody>
      </p:sp>
      <p:sp>
        <p:nvSpPr>
          <p:cNvPr id="3" name="Text 1">
            <a:extLst>
              <a:ext uri="{FF2B5EF4-FFF2-40B4-BE49-F238E27FC236}">
                <a16:creationId xmlns:a16="http://schemas.microsoft.com/office/drawing/2014/main" id="{3AFB6143-52F0-40EA-0C13-37D6F2C3378B}"/>
              </a:ext>
            </a:extLst>
          </p:cNvPr>
          <p:cNvSpPr txBox="1"/>
          <p:nvPr/>
        </p:nvSpPr>
        <p:spPr>
          <a:xfrm>
            <a:off x="457200" y="594360"/>
            <a:ext cx="8229600" cy="640080"/>
          </a:xfrm>
          <a:prstGeom prst="rect">
            <a:avLst/>
          </a:prstGeom>
          <a:noFill/>
          <a:ln/>
        </p:spPr>
        <p:txBody>
          <a:bodyPr wrap="square" lIns="0" tIns="0" rIns="0" bIns="0" rtlCol="0" anchor="t"/>
          <a:lstStyle/>
          <a:p>
            <a:pPr marL="0" indent="0">
              <a:buNone/>
            </a:pPr>
            <a:r>
              <a:rPr lang="en-US" sz="3000" b="1" dirty="0">
                <a:solidFill>
                  <a:srgbClr val="2B1B4A"/>
                </a:solidFill>
                <a:latin typeface="Cambria" pitchFamily="34" charset="0"/>
                <a:ea typeface="Cambria" pitchFamily="34" charset="-122"/>
                <a:cs typeface="Cambria" pitchFamily="34" charset="-120"/>
              </a:rPr>
              <a:t>Vas a </a:t>
            </a:r>
            <a:r>
              <a:rPr lang="en-US" sz="3000" b="1" dirty="0" err="1">
                <a:solidFill>
                  <a:srgbClr val="2B1B4A"/>
                </a:solidFill>
                <a:latin typeface="Cambria" pitchFamily="34" charset="0"/>
                <a:ea typeface="Cambria" pitchFamily="34" charset="-122"/>
                <a:cs typeface="Cambria" pitchFamily="34" charset="-120"/>
              </a:rPr>
              <a:t>recibir</a:t>
            </a:r>
            <a:r>
              <a:rPr lang="en-US" sz="3000" b="1" dirty="0">
                <a:solidFill>
                  <a:srgbClr val="2B1B4A"/>
                </a:solidFill>
                <a:latin typeface="Cambria" pitchFamily="34" charset="0"/>
                <a:ea typeface="Cambria" pitchFamily="34" charset="-122"/>
                <a:cs typeface="Cambria" pitchFamily="34" charset="-120"/>
              </a:rPr>
              <a:t> para </a:t>
            </a:r>
            <a:r>
              <a:rPr lang="en-US" sz="3000" b="1" dirty="0" err="1">
                <a:solidFill>
                  <a:srgbClr val="2B1B4A"/>
                </a:solidFill>
                <a:latin typeface="Cambria" pitchFamily="34" charset="0"/>
                <a:ea typeface="Cambria" pitchFamily="34" charset="-122"/>
                <a:cs typeface="Cambria" pitchFamily="34" charset="-120"/>
              </a:rPr>
              <a:t>tu</a:t>
            </a:r>
            <a:r>
              <a:rPr lang="en-US" sz="3000" b="1" dirty="0">
                <a:solidFill>
                  <a:srgbClr val="2B1B4A"/>
                </a:solidFill>
                <a:latin typeface="Cambria" pitchFamily="34" charset="0"/>
                <a:ea typeface="Cambria" pitchFamily="34" charset="-122"/>
                <a:cs typeface="Cambria" pitchFamily="34" charset="-120"/>
              </a:rPr>
              <a:t> </a:t>
            </a:r>
            <a:r>
              <a:rPr lang="en-US" sz="3000" b="1" dirty="0" err="1">
                <a:solidFill>
                  <a:srgbClr val="2B1B4A"/>
                </a:solidFill>
                <a:latin typeface="Cambria" pitchFamily="34" charset="0"/>
                <a:ea typeface="Cambria" pitchFamily="34" charset="-122"/>
                <a:cs typeface="Cambria" pitchFamily="34" charset="-120"/>
              </a:rPr>
              <a:t>negocio</a:t>
            </a:r>
            <a:endParaRPr lang="en-US" sz="3000" dirty="0"/>
          </a:p>
        </p:txBody>
      </p:sp>
      <p:sp>
        <p:nvSpPr>
          <p:cNvPr id="4" name="Shape 2">
            <a:extLst>
              <a:ext uri="{FF2B5EF4-FFF2-40B4-BE49-F238E27FC236}">
                <a16:creationId xmlns:a16="http://schemas.microsoft.com/office/drawing/2014/main" id="{AD3C0A80-7021-0FD1-E1F5-EA72F54AEE21}"/>
              </a:ext>
            </a:extLst>
          </p:cNvPr>
          <p:cNvSpPr/>
          <p:nvPr/>
        </p:nvSpPr>
        <p:spPr>
          <a:xfrm>
            <a:off x="457200" y="1325880"/>
            <a:ext cx="4023360" cy="1417320"/>
          </a:xfrm>
          <a:prstGeom prst="roundRect">
            <a:avLst>
              <a:gd name="adj" fmla="val 7742"/>
            </a:avLst>
          </a:prstGeom>
          <a:solidFill>
            <a:srgbClr val="F4EFFB"/>
          </a:solidFill>
          <a:ln w="9525">
            <a:solidFill>
              <a:srgbClr val="F4EFFB"/>
            </a:solidFill>
            <a:prstDash val="solid"/>
          </a:ln>
        </p:spPr>
      </p:sp>
      <p:sp>
        <p:nvSpPr>
          <p:cNvPr id="5" name="Shape 3">
            <a:extLst>
              <a:ext uri="{FF2B5EF4-FFF2-40B4-BE49-F238E27FC236}">
                <a16:creationId xmlns:a16="http://schemas.microsoft.com/office/drawing/2014/main" id="{7BFD89E7-AED2-0FBF-10B7-66B5CC8586A9}"/>
              </a:ext>
            </a:extLst>
          </p:cNvPr>
          <p:cNvSpPr/>
          <p:nvPr/>
        </p:nvSpPr>
        <p:spPr>
          <a:xfrm>
            <a:off x="685800" y="1691640"/>
            <a:ext cx="640080" cy="640080"/>
          </a:xfrm>
          <a:prstGeom prst="ellipse">
            <a:avLst/>
          </a:prstGeom>
          <a:solidFill>
            <a:srgbClr val="4B2E83"/>
          </a:solidFill>
          <a:ln w="9525">
            <a:solidFill>
              <a:srgbClr val="4B2E83"/>
            </a:solidFill>
            <a:prstDash val="solid"/>
          </a:ln>
        </p:spPr>
      </p:sp>
      <p:pic>
        <p:nvPicPr>
          <p:cNvPr id="6" name="Image 0" descr="preencoded.png">
            <a:extLst>
              <a:ext uri="{FF2B5EF4-FFF2-40B4-BE49-F238E27FC236}">
                <a16:creationId xmlns:a16="http://schemas.microsoft.com/office/drawing/2014/main" id="{CAE59F1B-EB6D-7FE1-991D-048267C7D00B}"/>
              </a:ext>
            </a:extLst>
          </p:cNvPr>
          <p:cNvPicPr>
            <a:picLocks noChangeAspect="1"/>
          </p:cNvPicPr>
          <p:nvPr/>
        </p:nvPicPr>
        <p:blipFill>
          <a:blip r:embed="rId3"/>
          <a:stretch>
            <a:fillRect/>
          </a:stretch>
        </p:blipFill>
        <p:spPr>
          <a:xfrm>
            <a:off x="845820" y="1851660"/>
            <a:ext cx="320040" cy="320040"/>
          </a:xfrm>
          <a:prstGeom prst="rect">
            <a:avLst/>
          </a:prstGeom>
        </p:spPr>
      </p:pic>
      <p:sp>
        <p:nvSpPr>
          <p:cNvPr id="7" name="Text 4">
            <a:extLst>
              <a:ext uri="{FF2B5EF4-FFF2-40B4-BE49-F238E27FC236}">
                <a16:creationId xmlns:a16="http://schemas.microsoft.com/office/drawing/2014/main" id="{C36F4381-721F-5F42-279F-DAF01377F3E2}"/>
              </a:ext>
            </a:extLst>
          </p:cNvPr>
          <p:cNvSpPr txBox="1"/>
          <p:nvPr/>
        </p:nvSpPr>
        <p:spPr>
          <a:xfrm>
            <a:off x="1554480" y="1508760"/>
            <a:ext cx="2743200" cy="320040"/>
          </a:xfrm>
          <a:prstGeom prst="rect">
            <a:avLst/>
          </a:prstGeom>
          <a:noFill/>
          <a:ln/>
        </p:spPr>
        <p:txBody>
          <a:bodyPr wrap="square" lIns="0" tIns="0" rIns="0" bIns="0" rtlCol="0" anchor="t"/>
          <a:lstStyle/>
          <a:p>
            <a:pPr marL="0" indent="0">
              <a:buNone/>
            </a:pPr>
            <a:r>
              <a:rPr lang="en-US" sz="1500" b="1" dirty="0" err="1">
                <a:solidFill>
                  <a:srgbClr val="2B1B4A"/>
                </a:solidFill>
                <a:latin typeface="Calibri" pitchFamily="34" charset="0"/>
                <a:ea typeface="Calibri" pitchFamily="34" charset="-122"/>
                <a:cs typeface="Calibri" pitchFamily="34" charset="-120"/>
              </a:rPr>
              <a:t>Detalle</a:t>
            </a:r>
            <a:r>
              <a:rPr lang="en-US" sz="1500" b="1" dirty="0">
                <a:solidFill>
                  <a:srgbClr val="2B1B4A"/>
                </a:solidFill>
                <a:latin typeface="Calibri" pitchFamily="34" charset="0"/>
                <a:ea typeface="Calibri" pitchFamily="34" charset="-122"/>
                <a:cs typeface="Calibri" pitchFamily="34" charset="-120"/>
              </a:rPr>
              <a:t>  paso a paso</a:t>
            </a:r>
            <a:endParaRPr lang="en-US" sz="1500" dirty="0"/>
          </a:p>
        </p:txBody>
      </p:sp>
      <p:sp>
        <p:nvSpPr>
          <p:cNvPr id="8" name="Text 5">
            <a:extLst>
              <a:ext uri="{FF2B5EF4-FFF2-40B4-BE49-F238E27FC236}">
                <a16:creationId xmlns:a16="http://schemas.microsoft.com/office/drawing/2014/main" id="{4031B614-F86C-2E55-C724-C26B9C200AF1}"/>
              </a:ext>
            </a:extLst>
          </p:cNvPr>
          <p:cNvSpPr txBox="1"/>
          <p:nvPr/>
        </p:nvSpPr>
        <p:spPr>
          <a:xfrm>
            <a:off x="1554480" y="1874520"/>
            <a:ext cx="2743200" cy="777240"/>
          </a:xfrm>
          <a:prstGeom prst="rect">
            <a:avLst/>
          </a:prstGeom>
          <a:noFill/>
          <a:ln/>
        </p:spPr>
        <p:txBody>
          <a:bodyPr wrap="square" lIns="0" tIns="0" rIns="0" bIns="0" rtlCol="0" anchor="t"/>
          <a:lstStyle/>
          <a:p>
            <a:pPr marL="0" indent="0">
              <a:buNone/>
            </a:pPr>
            <a:r>
              <a:rPr lang="en-US" sz="1250" dirty="0">
                <a:solidFill>
                  <a:srgbClr val="6B5B8C"/>
                </a:solidFill>
                <a:latin typeface="Calibri" pitchFamily="34" charset="0"/>
                <a:ea typeface="Calibri" pitchFamily="34" charset="-122"/>
                <a:cs typeface="Calibri" pitchFamily="34" charset="-120"/>
              </a:rPr>
              <a:t>Para </a:t>
            </a:r>
            <a:r>
              <a:rPr lang="en-US" sz="1250" dirty="0" err="1">
                <a:solidFill>
                  <a:srgbClr val="6B5B8C"/>
                </a:solidFill>
                <a:latin typeface="Calibri" pitchFamily="34" charset="0"/>
                <a:ea typeface="Calibri" pitchFamily="34" charset="-122"/>
                <a:cs typeface="Calibri" pitchFamily="34" charset="-120"/>
              </a:rPr>
              <a:t>configurar</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ChatGpT</a:t>
            </a:r>
            <a:r>
              <a:rPr lang="en-US" sz="1250" dirty="0">
                <a:solidFill>
                  <a:srgbClr val="6B5B8C"/>
                </a:solidFill>
                <a:latin typeface="Calibri" pitchFamily="34" charset="0"/>
                <a:ea typeface="Calibri" pitchFamily="34" charset="-122"/>
                <a:cs typeface="Calibri" pitchFamily="34" charset="-120"/>
              </a:rPr>
              <a:t> a </a:t>
            </a:r>
            <a:r>
              <a:rPr lang="en-US" sz="1250" dirty="0" err="1">
                <a:solidFill>
                  <a:srgbClr val="6B5B8C"/>
                </a:solidFill>
                <a:latin typeface="Calibri" pitchFamily="34" charset="0"/>
                <a:ea typeface="Calibri" pitchFamily="34" charset="-122"/>
                <a:cs typeface="Calibri" pitchFamily="34" charset="-120"/>
              </a:rPr>
              <a:t>tu</a:t>
            </a:r>
            <a:r>
              <a:rPr lang="en-US" sz="1250" dirty="0">
                <a:solidFill>
                  <a:srgbClr val="6B5B8C"/>
                </a:solidFill>
                <a:latin typeface="Calibri" pitchFamily="34" charset="0"/>
                <a:ea typeface="Calibri" pitchFamily="34" charset="-122"/>
                <a:cs typeface="Calibri" pitchFamily="34" charset="-120"/>
              </a:rPr>
              <a:t> gusto y </a:t>
            </a:r>
            <a:r>
              <a:rPr lang="en-US" sz="1250" dirty="0" err="1">
                <a:solidFill>
                  <a:srgbClr val="6B5B8C"/>
                </a:solidFill>
                <a:latin typeface="Calibri" pitchFamily="34" charset="0"/>
                <a:ea typeface="Calibri" pitchFamily="34" charset="-122"/>
                <a:cs typeface="Calibri" pitchFamily="34" charset="-120"/>
              </a:rPr>
              <a:t>por</a:t>
            </a:r>
            <a:r>
              <a:rPr lang="en-US" sz="1250" dirty="0">
                <a:solidFill>
                  <a:srgbClr val="6B5B8C"/>
                </a:solidFill>
                <a:latin typeface="Calibri" pitchFamily="34" charset="0"/>
                <a:ea typeface="Calibri" pitchFamily="34" charset="-122"/>
                <a:cs typeface="Calibri" pitchFamily="34" charset="-120"/>
              </a:rPr>
              <a:t> Proyecto, para las </a:t>
            </a:r>
            <a:r>
              <a:rPr lang="en-US" sz="1250" dirty="0" err="1">
                <a:solidFill>
                  <a:srgbClr val="6B5B8C"/>
                </a:solidFill>
                <a:latin typeface="Calibri" pitchFamily="34" charset="0"/>
                <a:ea typeface="Calibri" pitchFamily="34" charset="-122"/>
                <a:cs typeface="Calibri" pitchFamily="34" charset="-120"/>
              </a:rPr>
              <a:t>necesidades</a:t>
            </a:r>
            <a:r>
              <a:rPr lang="en-US" sz="1250" dirty="0">
                <a:solidFill>
                  <a:srgbClr val="6B5B8C"/>
                </a:solidFill>
                <a:latin typeface="Calibri" pitchFamily="34" charset="0"/>
                <a:ea typeface="Calibri" pitchFamily="34" charset="-122"/>
                <a:cs typeface="Calibri" pitchFamily="34" charset="-120"/>
              </a:rPr>
              <a:t> de </a:t>
            </a:r>
            <a:r>
              <a:rPr lang="en-US" sz="1250" dirty="0" err="1">
                <a:solidFill>
                  <a:srgbClr val="6B5B8C"/>
                </a:solidFill>
                <a:latin typeface="Calibri" pitchFamily="34" charset="0"/>
                <a:ea typeface="Calibri" pitchFamily="34" charset="-122"/>
                <a:cs typeface="Calibri" pitchFamily="34" charset="-120"/>
              </a:rPr>
              <a:t>tu</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negocio</a:t>
            </a:r>
            <a:r>
              <a:rPr lang="en-US" sz="1250" dirty="0">
                <a:solidFill>
                  <a:srgbClr val="6B5B8C"/>
                </a:solidFill>
                <a:latin typeface="Calibri" pitchFamily="34" charset="0"/>
                <a:ea typeface="Calibri" pitchFamily="34" charset="-122"/>
                <a:cs typeface="Calibri" pitchFamily="34" charset="-120"/>
              </a:rPr>
              <a:t>.</a:t>
            </a:r>
            <a:endParaRPr lang="en-US" sz="1250" dirty="0"/>
          </a:p>
        </p:txBody>
      </p:sp>
      <p:sp>
        <p:nvSpPr>
          <p:cNvPr id="9" name="Shape 6">
            <a:extLst>
              <a:ext uri="{FF2B5EF4-FFF2-40B4-BE49-F238E27FC236}">
                <a16:creationId xmlns:a16="http://schemas.microsoft.com/office/drawing/2014/main" id="{54CE4AF2-7221-6E97-B0EB-89E57353E271}"/>
              </a:ext>
            </a:extLst>
          </p:cNvPr>
          <p:cNvSpPr/>
          <p:nvPr/>
        </p:nvSpPr>
        <p:spPr>
          <a:xfrm>
            <a:off x="4663440" y="1325880"/>
            <a:ext cx="4023360" cy="1417320"/>
          </a:xfrm>
          <a:prstGeom prst="roundRect">
            <a:avLst>
              <a:gd name="adj" fmla="val 7742"/>
            </a:avLst>
          </a:prstGeom>
          <a:solidFill>
            <a:srgbClr val="F4EFFB"/>
          </a:solidFill>
          <a:ln w="9525">
            <a:solidFill>
              <a:srgbClr val="F4EFFB"/>
            </a:solidFill>
            <a:prstDash val="solid"/>
          </a:ln>
        </p:spPr>
      </p:sp>
      <p:sp>
        <p:nvSpPr>
          <p:cNvPr id="10" name="Shape 7">
            <a:extLst>
              <a:ext uri="{FF2B5EF4-FFF2-40B4-BE49-F238E27FC236}">
                <a16:creationId xmlns:a16="http://schemas.microsoft.com/office/drawing/2014/main" id="{8A30E6CC-BA5D-133A-3469-A3C292AE2431}"/>
              </a:ext>
            </a:extLst>
          </p:cNvPr>
          <p:cNvSpPr/>
          <p:nvPr/>
        </p:nvSpPr>
        <p:spPr>
          <a:xfrm>
            <a:off x="4892040" y="1691640"/>
            <a:ext cx="640080" cy="640080"/>
          </a:xfrm>
          <a:prstGeom prst="ellipse">
            <a:avLst/>
          </a:prstGeom>
          <a:solidFill>
            <a:srgbClr val="4B2E83"/>
          </a:solidFill>
          <a:ln w="9525">
            <a:solidFill>
              <a:srgbClr val="4B2E83"/>
            </a:solidFill>
            <a:prstDash val="solid"/>
          </a:ln>
        </p:spPr>
      </p:sp>
      <p:pic>
        <p:nvPicPr>
          <p:cNvPr id="11" name="Image 1" descr="preencoded.png">
            <a:extLst>
              <a:ext uri="{FF2B5EF4-FFF2-40B4-BE49-F238E27FC236}">
                <a16:creationId xmlns:a16="http://schemas.microsoft.com/office/drawing/2014/main" id="{6AC90DE7-96B3-9B6F-A966-C76A4BFB3993}"/>
              </a:ext>
            </a:extLst>
          </p:cNvPr>
          <p:cNvPicPr>
            <a:picLocks noChangeAspect="1"/>
          </p:cNvPicPr>
          <p:nvPr/>
        </p:nvPicPr>
        <p:blipFill>
          <a:blip r:embed="rId4"/>
          <a:stretch>
            <a:fillRect/>
          </a:stretch>
        </p:blipFill>
        <p:spPr>
          <a:xfrm>
            <a:off x="5052060" y="1851660"/>
            <a:ext cx="320040" cy="320040"/>
          </a:xfrm>
          <a:prstGeom prst="rect">
            <a:avLst/>
          </a:prstGeom>
        </p:spPr>
      </p:pic>
      <p:sp>
        <p:nvSpPr>
          <p:cNvPr id="12" name="Text 8">
            <a:extLst>
              <a:ext uri="{FF2B5EF4-FFF2-40B4-BE49-F238E27FC236}">
                <a16:creationId xmlns:a16="http://schemas.microsoft.com/office/drawing/2014/main" id="{82ADB271-7710-57FE-B1F0-71E436F93CF5}"/>
              </a:ext>
            </a:extLst>
          </p:cNvPr>
          <p:cNvSpPr txBox="1"/>
          <p:nvPr/>
        </p:nvSpPr>
        <p:spPr>
          <a:xfrm>
            <a:off x="5760720" y="1508760"/>
            <a:ext cx="2743200" cy="320040"/>
          </a:xfrm>
          <a:prstGeom prst="rect">
            <a:avLst/>
          </a:prstGeom>
          <a:noFill/>
          <a:ln/>
        </p:spPr>
        <p:txBody>
          <a:bodyPr wrap="square" lIns="0" tIns="0" rIns="0" bIns="0" rtlCol="0" anchor="t"/>
          <a:lstStyle/>
          <a:p>
            <a:pPr marL="0" indent="0">
              <a:buNone/>
            </a:pPr>
            <a:r>
              <a:rPr lang="en-US" sz="1500" b="1" dirty="0">
                <a:solidFill>
                  <a:srgbClr val="2B1B4A"/>
                </a:solidFill>
                <a:latin typeface="Calibri" pitchFamily="34" charset="0"/>
                <a:ea typeface="Calibri" pitchFamily="34" charset="-122"/>
                <a:cs typeface="Calibri" pitchFamily="34" charset="-120"/>
              </a:rPr>
              <a:t>Prompt madre(*)</a:t>
            </a:r>
            <a:endParaRPr lang="en-US" sz="1500" dirty="0"/>
          </a:p>
        </p:txBody>
      </p:sp>
      <p:sp>
        <p:nvSpPr>
          <p:cNvPr id="13" name="Text 9">
            <a:extLst>
              <a:ext uri="{FF2B5EF4-FFF2-40B4-BE49-F238E27FC236}">
                <a16:creationId xmlns:a16="http://schemas.microsoft.com/office/drawing/2014/main" id="{E104CBCB-16E8-6941-6C92-229E8D34C647}"/>
              </a:ext>
            </a:extLst>
          </p:cNvPr>
          <p:cNvSpPr txBox="1"/>
          <p:nvPr/>
        </p:nvSpPr>
        <p:spPr>
          <a:xfrm>
            <a:off x="5760720" y="1874520"/>
            <a:ext cx="2743200" cy="777240"/>
          </a:xfrm>
          <a:prstGeom prst="rect">
            <a:avLst/>
          </a:prstGeom>
          <a:noFill/>
          <a:ln/>
        </p:spPr>
        <p:txBody>
          <a:bodyPr wrap="square" lIns="0" tIns="0" rIns="0" bIns="0" rtlCol="0" anchor="t"/>
          <a:lstStyle/>
          <a:p>
            <a:pPr marL="0" indent="0">
              <a:buNone/>
            </a:pPr>
            <a:r>
              <a:rPr lang="en-US" sz="1250" dirty="0">
                <a:solidFill>
                  <a:srgbClr val="6B5B8C"/>
                </a:solidFill>
                <a:latin typeface="Calibri" pitchFamily="34" charset="0"/>
                <a:ea typeface="Calibri" pitchFamily="34" charset="-122"/>
                <a:cs typeface="Calibri" pitchFamily="34" charset="-120"/>
              </a:rPr>
              <a:t>Para </a:t>
            </a:r>
            <a:r>
              <a:rPr lang="en-US" sz="1250" dirty="0" err="1">
                <a:solidFill>
                  <a:srgbClr val="6B5B8C"/>
                </a:solidFill>
                <a:latin typeface="Calibri" pitchFamily="34" charset="0"/>
                <a:ea typeface="Calibri" pitchFamily="34" charset="-122"/>
                <a:cs typeface="Calibri" pitchFamily="34" charset="-120"/>
              </a:rPr>
              <a:t>configurar</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tu</a:t>
            </a:r>
            <a:r>
              <a:rPr lang="en-US" sz="1250" dirty="0">
                <a:solidFill>
                  <a:srgbClr val="6B5B8C"/>
                </a:solidFill>
                <a:latin typeface="Calibri" pitchFamily="34" charset="0"/>
                <a:ea typeface="Calibri" pitchFamily="34" charset="-122"/>
                <a:cs typeface="Calibri" pitchFamily="34" charset="-120"/>
              </a:rPr>
              <a:t> Proyecto y no </a:t>
            </a:r>
            <a:r>
              <a:rPr lang="en-US" sz="1250" dirty="0" err="1">
                <a:solidFill>
                  <a:srgbClr val="6B5B8C"/>
                </a:solidFill>
                <a:latin typeface="Calibri" pitchFamily="34" charset="0"/>
                <a:ea typeface="Calibri" pitchFamily="34" charset="-122"/>
                <a:cs typeface="Calibri" pitchFamily="34" charset="-120"/>
              </a:rPr>
              <a:t>tener</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que</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repetir</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una</a:t>
            </a:r>
            <a:r>
              <a:rPr lang="en-US" sz="1250" dirty="0">
                <a:solidFill>
                  <a:srgbClr val="6B5B8C"/>
                </a:solidFill>
                <a:latin typeface="Calibri" pitchFamily="34" charset="0"/>
                <a:ea typeface="Calibri" pitchFamily="34" charset="-122"/>
                <a:cs typeface="Calibri" pitchFamily="34" charset="-120"/>
              </a:rPr>
              <a:t> y </a:t>
            </a:r>
            <a:r>
              <a:rPr lang="en-US" sz="1250" dirty="0" err="1">
                <a:solidFill>
                  <a:srgbClr val="6B5B8C"/>
                </a:solidFill>
                <a:latin typeface="Calibri" pitchFamily="34" charset="0"/>
                <a:ea typeface="Calibri" pitchFamily="34" charset="-122"/>
                <a:cs typeface="Calibri" pitchFamily="34" charset="-120"/>
              </a:rPr>
              <a:t>otra</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vez</a:t>
            </a:r>
            <a:r>
              <a:rPr lang="en-US" sz="1250" dirty="0">
                <a:solidFill>
                  <a:srgbClr val="6B5B8C"/>
                </a:solidFill>
                <a:latin typeface="Calibri" pitchFamily="34" charset="0"/>
                <a:ea typeface="Calibri" pitchFamily="34" charset="-122"/>
                <a:cs typeface="Calibri" pitchFamily="34" charset="-120"/>
              </a:rPr>
              <a:t> lo </a:t>
            </a:r>
            <a:r>
              <a:rPr lang="en-US" sz="1250" dirty="0" err="1">
                <a:solidFill>
                  <a:srgbClr val="6B5B8C"/>
                </a:solidFill>
                <a:latin typeface="Calibri" pitchFamily="34" charset="0"/>
                <a:ea typeface="Calibri" pitchFamily="34" charset="-122"/>
                <a:cs typeface="Calibri" pitchFamily="34" charset="-120"/>
              </a:rPr>
              <a:t>que</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siempre</a:t>
            </a:r>
            <a:r>
              <a:rPr lang="en-US" sz="1250" dirty="0">
                <a:solidFill>
                  <a:srgbClr val="6B5B8C"/>
                </a:solidFill>
                <a:latin typeface="Calibri" pitchFamily="34" charset="0"/>
                <a:ea typeface="Calibri" pitchFamily="34" charset="-122"/>
                <a:cs typeface="Calibri" pitchFamily="34" charset="-120"/>
              </a:rPr>
              <a:t> vas a </a:t>
            </a:r>
            <a:r>
              <a:rPr lang="en-US" sz="1250" dirty="0" err="1">
                <a:solidFill>
                  <a:srgbClr val="6B5B8C"/>
                </a:solidFill>
                <a:latin typeface="Calibri" pitchFamily="34" charset="0"/>
                <a:ea typeface="Calibri" pitchFamily="34" charset="-122"/>
                <a:cs typeface="Calibri" pitchFamily="34" charset="-120"/>
              </a:rPr>
              <a:t>necesitar</a:t>
            </a:r>
            <a:r>
              <a:rPr lang="en-US" sz="1250" dirty="0">
                <a:solidFill>
                  <a:srgbClr val="6B5B8C"/>
                </a:solidFill>
                <a:latin typeface="Calibri" pitchFamily="34" charset="0"/>
                <a:ea typeface="Calibri" pitchFamily="34" charset="-122"/>
                <a:cs typeface="Calibri" pitchFamily="34" charset="-120"/>
              </a:rPr>
              <a:t> (logo, </a:t>
            </a:r>
            <a:r>
              <a:rPr lang="en-US" sz="1250" dirty="0" err="1">
                <a:solidFill>
                  <a:srgbClr val="6B5B8C"/>
                </a:solidFill>
                <a:latin typeface="Calibri" pitchFamily="34" charset="0"/>
                <a:ea typeface="Calibri" pitchFamily="34" charset="-122"/>
                <a:cs typeface="Calibri" pitchFamily="34" charset="-120"/>
              </a:rPr>
              <a:t>fidelidad</a:t>
            </a:r>
            <a:r>
              <a:rPr lang="en-US" sz="1250" dirty="0">
                <a:solidFill>
                  <a:srgbClr val="6B5B8C"/>
                </a:solidFill>
                <a:latin typeface="Calibri" pitchFamily="34" charset="0"/>
                <a:ea typeface="Calibri" pitchFamily="34" charset="-122"/>
                <a:cs typeface="Calibri" pitchFamily="34" charset="-120"/>
              </a:rPr>
              <a:t> de </a:t>
            </a:r>
            <a:r>
              <a:rPr lang="en-US" sz="1250" dirty="0" err="1">
                <a:solidFill>
                  <a:srgbClr val="6B5B8C"/>
                </a:solidFill>
                <a:latin typeface="Calibri" pitchFamily="34" charset="0"/>
                <a:ea typeface="Calibri" pitchFamily="34" charset="-122"/>
                <a:cs typeface="Calibri" pitchFamily="34" charset="-120"/>
              </a:rPr>
              <a:t>joyas</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etc</a:t>
            </a:r>
            <a:r>
              <a:rPr lang="en-US" sz="1250" dirty="0">
                <a:solidFill>
                  <a:srgbClr val="6B5B8C"/>
                </a:solidFill>
                <a:latin typeface="Calibri" pitchFamily="34" charset="0"/>
                <a:ea typeface="Calibri" pitchFamily="34" charset="-122"/>
                <a:cs typeface="Calibri" pitchFamily="34" charset="-120"/>
              </a:rPr>
              <a:t>).</a:t>
            </a:r>
            <a:endParaRPr lang="en-US" sz="1250" dirty="0"/>
          </a:p>
        </p:txBody>
      </p:sp>
      <p:sp>
        <p:nvSpPr>
          <p:cNvPr id="14" name="Shape 10">
            <a:extLst>
              <a:ext uri="{FF2B5EF4-FFF2-40B4-BE49-F238E27FC236}">
                <a16:creationId xmlns:a16="http://schemas.microsoft.com/office/drawing/2014/main" id="{F2118EE3-1AEA-E676-B767-D7AE7710681E}"/>
              </a:ext>
            </a:extLst>
          </p:cNvPr>
          <p:cNvSpPr/>
          <p:nvPr/>
        </p:nvSpPr>
        <p:spPr>
          <a:xfrm>
            <a:off x="457200" y="2880360"/>
            <a:ext cx="4023360" cy="1417320"/>
          </a:xfrm>
          <a:prstGeom prst="roundRect">
            <a:avLst>
              <a:gd name="adj" fmla="val 7742"/>
            </a:avLst>
          </a:prstGeom>
          <a:solidFill>
            <a:srgbClr val="F4EFFB"/>
          </a:solidFill>
          <a:ln w="9525">
            <a:solidFill>
              <a:srgbClr val="F4EFFB"/>
            </a:solidFill>
            <a:prstDash val="solid"/>
          </a:ln>
        </p:spPr>
      </p:sp>
      <p:sp>
        <p:nvSpPr>
          <p:cNvPr id="15" name="Shape 11">
            <a:extLst>
              <a:ext uri="{FF2B5EF4-FFF2-40B4-BE49-F238E27FC236}">
                <a16:creationId xmlns:a16="http://schemas.microsoft.com/office/drawing/2014/main" id="{99E96821-B856-00C3-1F99-EEA5B1F7802A}"/>
              </a:ext>
            </a:extLst>
          </p:cNvPr>
          <p:cNvSpPr/>
          <p:nvPr/>
        </p:nvSpPr>
        <p:spPr>
          <a:xfrm>
            <a:off x="685800" y="3246120"/>
            <a:ext cx="640080" cy="640080"/>
          </a:xfrm>
          <a:prstGeom prst="ellipse">
            <a:avLst/>
          </a:prstGeom>
          <a:solidFill>
            <a:srgbClr val="4B2E83"/>
          </a:solidFill>
          <a:ln w="9525">
            <a:solidFill>
              <a:srgbClr val="4B2E83"/>
            </a:solidFill>
            <a:prstDash val="solid"/>
          </a:ln>
        </p:spPr>
      </p:sp>
      <p:pic>
        <p:nvPicPr>
          <p:cNvPr id="16" name="Image 2" descr="preencoded.png">
            <a:extLst>
              <a:ext uri="{FF2B5EF4-FFF2-40B4-BE49-F238E27FC236}">
                <a16:creationId xmlns:a16="http://schemas.microsoft.com/office/drawing/2014/main" id="{1C900F5B-E0C3-85BC-4220-B52B9DBAD302}"/>
              </a:ext>
            </a:extLst>
          </p:cNvPr>
          <p:cNvPicPr>
            <a:picLocks noChangeAspect="1"/>
          </p:cNvPicPr>
          <p:nvPr/>
        </p:nvPicPr>
        <p:blipFill>
          <a:blip r:embed="rId5"/>
          <a:stretch>
            <a:fillRect/>
          </a:stretch>
        </p:blipFill>
        <p:spPr>
          <a:xfrm>
            <a:off x="845820" y="3406140"/>
            <a:ext cx="320040" cy="320040"/>
          </a:xfrm>
          <a:prstGeom prst="rect">
            <a:avLst/>
          </a:prstGeom>
        </p:spPr>
      </p:pic>
      <p:sp>
        <p:nvSpPr>
          <p:cNvPr id="17" name="Text 12">
            <a:extLst>
              <a:ext uri="{FF2B5EF4-FFF2-40B4-BE49-F238E27FC236}">
                <a16:creationId xmlns:a16="http://schemas.microsoft.com/office/drawing/2014/main" id="{30FA7EDA-E6B5-C018-6626-098F3B95D774}"/>
              </a:ext>
            </a:extLst>
          </p:cNvPr>
          <p:cNvSpPr txBox="1"/>
          <p:nvPr/>
        </p:nvSpPr>
        <p:spPr>
          <a:xfrm>
            <a:off x="1554480" y="3063240"/>
            <a:ext cx="2743200" cy="320040"/>
          </a:xfrm>
          <a:prstGeom prst="rect">
            <a:avLst/>
          </a:prstGeom>
          <a:noFill/>
          <a:ln/>
        </p:spPr>
        <p:txBody>
          <a:bodyPr wrap="square" lIns="0" tIns="0" rIns="0" bIns="0" rtlCol="0" anchor="t"/>
          <a:lstStyle/>
          <a:p>
            <a:pPr marL="0" indent="0">
              <a:buNone/>
            </a:pPr>
            <a:r>
              <a:rPr lang="en-US" sz="1500" b="1" dirty="0">
                <a:solidFill>
                  <a:srgbClr val="2B1B4A"/>
                </a:solidFill>
                <a:latin typeface="Calibri" pitchFamily="34" charset="0"/>
                <a:ea typeface="Calibri" pitchFamily="34" charset="-122"/>
                <a:cs typeface="Calibri" pitchFamily="34" charset="-120"/>
              </a:rPr>
              <a:t>Atajos</a:t>
            </a:r>
            <a:endParaRPr lang="en-US" sz="1500" dirty="0"/>
          </a:p>
        </p:txBody>
      </p:sp>
      <p:sp>
        <p:nvSpPr>
          <p:cNvPr id="18" name="Text 13">
            <a:extLst>
              <a:ext uri="{FF2B5EF4-FFF2-40B4-BE49-F238E27FC236}">
                <a16:creationId xmlns:a16="http://schemas.microsoft.com/office/drawing/2014/main" id="{0DFC8514-B824-2F03-656E-8C5F573BBE9B}"/>
              </a:ext>
            </a:extLst>
          </p:cNvPr>
          <p:cNvSpPr txBox="1"/>
          <p:nvPr/>
        </p:nvSpPr>
        <p:spPr>
          <a:xfrm>
            <a:off x="1554480" y="3429000"/>
            <a:ext cx="2743200" cy="777240"/>
          </a:xfrm>
          <a:prstGeom prst="rect">
            <a:avLst/>
          </a:prstGeom>
          <a:noFill/>
          <a:ln/>
        </p:spPr>
        <p:txBody>
          <a:bodyPr wrap="square" lIns="0" tIns="0" rIns="0" bIns="0" rtlCol="0" anchor="t"/>
          <a:lstStyle/>
          <a:p>
            <a:pPr marL="0" indent="0">
              <a:buNone/>
            </a:pPr>
            <a:r>
              <a:rPr lang="en-US" sz="1250" dirty="0" err="1">
                <a:solidFill>
                  <a:srgbClr val="6B5B8C"/>
                </a:solidFill>
                <a:latin typeface="Calibri" pitchFamily="34" charset="0"/>
                <a:ea typeface="Calibri" pitchFamily="34" charset="-122"/>
                <a:cs typeface="Calibri" pitchFamily="34" charset="-120"/>
              </a:rPr>
              <a:t>Listado</a:t>
            </a:r>
            <a:r>
              <a:rPr lang="en-US" sz="1250" dirty="0">
                <a:solidFill>
                  <a:srgbClr val="6B5B8C"/>
                </a:solidFill>
                <a:latin typeface="Calibri" pitchFamily="34" charset="0"/>
                <a:ea typeface="Calibri" pitchFamily="34" charset="-122"/>
                <a:cs typeface="Calibri" pitchFamily="34" charset="-120"/>
              </a:rPr>
              <a:t> de atajos </a:t>
            </a:r>
            <a:r>
              <a:rPr lang="en-US" sz="1250" dirty="0" err="1">
                <a:solidFill>
                  <a:srgbClr val="6B5B8C"/>
                </a:solidFill>
                <a:latin typeface="Calibri" pitchFamily="34" charset="0"/>
                <a:ea typeface="Calibri" pitchFamily="34" charset="-122"/>
                <a:cs typeface="Calibri" pitchFamily="34" charset="-120"/>
              </a:rPr>
              <a:t>interesantes</a:t>
            </a:r>
            <a:r>
              <a:rPr lang="en-US" sz="1250" dirty="0">
                <a:solidFill>
                  <a:srgbClr val="6B5B8C"/>
                </a:solidFill>
                <a:latin typeface="Calibri" pitchFamily="34" charset="0"/>
                <a:ea typeface="Calibri" pitchFamily="34" charset="-122"/>
                <a:cs typeface="Calibri" pitchFamily="34" charset="-120"/>
              </a:rPr>
              <a:t> para </a:t>
            </a:r>
            <a:r>
              <a:rPr lang="en-US" sz="1250" dirty="0" err="1">
                <a:solidFill>
                  <a:srgbClr val="6B5B8C"/>
                </a:solidFill>
                <a:latin typeface="Calibri" pitchFamily="34" charset="0"/>
                <a:ea typeface="Calibri" pitchFamily="34" charset="-122"/>
                <a:cs typeface="Calibri" pitchFamily="34" charset="-120"/>
              </a:rPr>
              <a:t>tener</a:t>
            </a:r>
            <a:r>
              <a:rPr lang="en-US" sz="1250" dirty="0">
                <a:solidFill>
                  <a:srgbClr val="6B5B8C"/>
                </a:solidFill>
                <a:latin typeface="Calibri" pitchFamily="34" charset="0"/>
                <a:ea typeface="Calibri" pitchFamily="34" charset="-122"/>
                <a:cs typeface="Calibri" pitchFamily="34" charset="-120"/>
              </a:rPr>
              <a:t> a mano y </a:t>
            </a:r>
            <a:r>
              <a:rPr lang="en-US" sz="1250" dirty="0" err="1">
                <a:solidFill>
                  <a:srgbClr val="6B5B8C"/>
                </a:solidFill>
                <a:latin typeface="Calibri" pitchFamily="34" charset="0"/>
                <a:ea typeface="Calibri" pitchFamily="34" charset="-122"/>
                <a:cs typeface="Calibri" pitchFamily="34" charset="-120"/>
              </a:rPr>
              <a:t>utilizar</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en</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tus</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creaciones</a:t>
            </a:r>
            <a:endParaRPr lang="en-US" sz="1250" dirty="0"/>
          </a:p>
        </p:txBody>
      </p:sp>
      <p:sp>
        <p:nvSpPr>
          <p:cNvPr id="19" name="Shape 14">
            <a:extLst>
              <a:ext uri="{FF2B5EF4-FFF2-40B4-BE49-F238E27FC236}">
                <a16:creationId xmlns:a16="http://schemas.microsoft.com/office/drawing/2014/main" id="{DBB999B9-81AF-9217-3A6D-093C2534CEAC}"/>
              </a:ext>
            </a:extLst>
          </p:cNvPr>
          <p:cNvSpPr/>
          <p:nvPr/>
        </p:nvSpPr>
        <p:spPr>
          <a:xfrm>
            <a:off x="4663440" y="2880360"/>
            <a:ext cx="4023360" cy="1417320"/>
          </a:xfrm>
          <a:prstGeom prst="roundRect">
            <a:avLst>
              <a:gd name="adj" fmla="val 7742"/>
            </a:avLst>
          </a:prstGeom>
          <a:solidFill>
            <a:srgbClr val="F4EFFB"/>
          </a:solidFill>
          <a:ln w="9525">
            <a:solidFill>
              <a:srgbClr val="F4EFFB"/>
            </a:solidFill>
            <a:prstDash val="solid"/>
          </a:ln>
        </p:spPr>
      </p:sp>
      <p:sp>
        <p:nvSpPr>
          <p:cNvPr id="20" name="Shape 15">
            <a:extLst>
              <a:ext uri="{FF2B5EF4-FFF2-40B4-BE49-F238E27FC236}">
                <a16:creationId xmlns:a16="http://schemas.microsoft.com/office/drawing/2014/main" id="{F7652E62-8C2B-A6AA-57A1-48E586114244}"/>
              </a:ext>
            </a:extLst>
          </p:cNvPr>
          <p:cNvSpPr/>
          <p:nvPr/>
        </p:nvSpPr>
        <p:spPr>
          <a:xfrm>
            <a:off x="4892040" y="3246120"/>
            <a:ext cx="640080" cy="640080"/>
          </a:xfrm>
          <a:prstGeom prst="ellipse">
            <a:avLst/>
          </a:prstGeom>
          <a:solidFill>
            <a:srgbClr val="4B2E83"/>
          </a:solidFill>
          <a:ln w="9525">
            <a:solidFill>
              <a:srgbClr val="4B2E83"/>
            </a:solidFill>
            <a:prstDash val="solid"/>
          </a:ln>
        </p:spPr>
      </p:sp>
      <p:pic>
        <p:nvPicPr>
          <p:cNvPr id="21" name="Image 3" descr="preencoded.png">
            <a:extLst>
              <a:ext uri="{FF2B5EF4-FFF2-40B4-BE49-F238E27FC236}">
                <a16:creationId xmlns:a16="http://schemas.microsoft.com/office/drawing/2014/main" id="{1BD4BAD3-CA59-BAEE-65A5-208180A7EADD}"/>
              </a:ext>
            </a:extLst>
          </p:cNvPr>
          <p:cNvPicPr>
            <a:picLocks noChangeAspect="1"/>
          </p:cNvPicPr>
          <p:nvPr/>
        </p:nvPicPr>
        <p:blipFill>
          <a:blip r:embed="rId6"/>
          <a:stretch>
            <a:fillRect/>
          </a:stretch>
        </p:blipFill>
        <p:spPr>
          <a:xfrm>
            <a:off x="5052060" y="3406140"/>
            <a:ext cx="320040" cy="320040"/>
          </a:xfrm>
          <a:prstGeom prst="rect">
            <a:avLst/>
          </a:prstGeom>
        </p:spPr>
      </p:pic>
      <p:sp>
        <p:nvSpPr>
          <p:cNvPr id="22" name="Text 16">
            <a:extLst>
              <a:ext uri="{FF2B5EF4-FFF2-40B4-BE49-F238E27FC236}">
                <a16:creationId xmlns:a16="http://schemas.microsoft.com/office/drawing/2014/main" id="{0DEB54B7-4EEC-5BF2-4764-56561F36FABA}"/>
              </a:ext>
            </a:extLst>
          </p:cNvPr>
          <p:cNvSpPr txBox="1"/>
          <p:nvPr/>
        </p:nvSpPr>
        <p:spPr>
          <a:xfrm>
            <a:off x="5760720" y="3063240"/>
            <a:ext cx="2743200" cy="320040"/>
          </a:xfrm>
          <a:prstGeom prst="rect">
            <a:avLst/>
          </a:prstGeom>
          <a:noFill/>
          <a:ln/>
        </p:spPr>
        <p:txBody>
          <a:bodyPr wrap="square" lIns="0" tIns="0" rIns="0" bIns="0" rtlCol="0" anchor="t"/>
          <a:lstStyle/>
          <a:p>
            <a:pPr marL="0" indent="0">
              <a:buNone/>
            </a:pPr>
            <a:r>
              <a:rPr lang="en-US" sz="1500" b="1" dirty="0" err="1">
                <a:solidFill>
                  <a:srgbClr val="2B1B4A"/>
                </a:solidFill>
                <a:latin typeface="Calibri" pitchFamily="34" charset="0"/>
                <a:ea typeface="Calibri" pitchFamily="34" charset="-122"/>
                <a:cs typeface="Calibri" pitchFamily="34" charset="-120"/>
              </a:rPr>
              <a:t>Listado</a:t>
            </a:r>
            <a:r>
              <a:rPr lang="en-US" sz="1500" b="1" dirty="0">
                <a:solidFill>
                  <a:srgbClr val="2B1B4A"/>
                </a:solidFill>
                <a:latin typeface="Calibri" pitchFamily="34" charset="0"/>
                <a:ea typeface="Calibri" pitchFamily="34" charset="-122"/>
                <a:cs typeface="Calibri" pitchFamily="34" charset="-120"/>
              </a:rPr>
              <a:t> de IA</a:t>
            </a:r>
            <a:endParaRPr lang="en-US" sz="1500" dirty="0"/>
          </a:p>
        </p:txBody>
      </p:sp>
      <p:sp>
        <p:nvSpPr>
          <p:cNvPr id="23" name="Text 17">
            <a:extLst>
              <a:ext uri="{FF2B5EF4-FFF2-40B4-BE49-F238E27FC236}">
                <a16:creationId xmlns:a16="http://schemas.microsoft.com/office/drawing/2014/main" id="{1802EA4D-22C1-44CD-91A9-2E6D8D475A81}"/>
              </a:ext>
            </a:extLst>
          </p:cNvPr>
          <p:cNvSpPr txBox="1"/>
          <p:nvPr/>
        </p:nvSpPr>
        <p:spPr>
          <a:xfrm>
            <a:off x="5760720" y="3429000"/>
            <a:ext cx="2743200" cy="777240"/>
          </a:xfrm>
          <a:prstGeom prst="rect">
            <a:avLst/>
          </a:prstGeom>
          <a:noFill/>
          <a:ln/>
        </p:spPr>
        <p:txBody>
          <a:bodyPr wrap="square" lIns="0" tIns="0" rIns="0" bIns="0" rtlCol="0" anchor="t"/>
          <a:lstStyle/>
          <a:p>
            <a:pPr marL="0" indent="0">
              <a:buNone/>
            </a:pPr>
            <a:r>
              <a:rPr lang="en-US" sz="1250" dirty="0">
                <a:solidFill>
                  <a:srgbClr val="6B5B8C"/>
                </a:solidFill>
                <a:latin typeface="Calibri" pitchFamily="34" charset="0"/>
                <a:ea typeface="Calibri" pitchFamily="34" charset="-122"/>
                <a:cs typeface="Calibri" pitchFamily="34" charset="-120"/>
              </a:rPr>
              <a:t>Sitios </a:t>
            </a:r>
            <a:r>
              <a:rPr lang="en-US" sz="1250" dirty="0" err="1">
                <a:solidFill>
                  <a:srgbClr val="6B5B8C"/>
                </a:solidFill>
                <a:latin typeface="Calibri" pitchFamily="34" charset="0"/>
                <a:ea typeface="Calibri" pitchFamily="34" charset="-122"/>
                <a:cs typeface="Calibri" pitchFamily="34" charset="-120"/>
              </a:rPr>
              <a:t>que</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te</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permiten</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generar</a:t>
            </a:r>
            <a:r>
              <a:rPr lang="en-US" sz="1250" dirty="0">
                <a:solidFill>
                  <a:srgbClr val="6B5B8C"/>
                </a:solidFill>
                <a:latin typeface="Calibri" pitchFamily="34" charset="0"/>
                <a:ea typeface="Calibri" pitchFamily="34" charset="-122"/>
                <a:cs typeface="Calibri" pitchFamily="34" charset="-120"/>
              </a:rPr>
              <a:t> videos, </a:t>
            </a:r>
            <a:r>
              <a:rPr lang="en-US" sz="1250" dirty="0" err="1">
                <a:solidFill>
                  <a:srgbClr val="6B5B8C"/>
                </a:solidFill>
                <a:latin typeface="Calibri" pitchFamily="34" charset="0"/>
                <a:ea typeface="Calibri" pitchFamily="34" charset="-122"/>
                <a:cs typeface="Calibri" pitchFamily="34" charset="-120"/>
              </a:rPr>
              <a:t>imágenes</a:t>
            </a:r>
            <a:r>
              <a:rPr lang="en-US" sz="1250" dirty="0">
                <a:solidFill>
                  <a:srgbClr val="6B5B8C"/>
                </a:solidFill>
                <a:latin typeface="Calibri" pitchFamily="34" charset="0"/>
                <a:ea typeface="Calibri" pitchFamily="34" charset="-122"/>
                <a:cs typeface="Calibri" pitchFamily="34" charset="-120"/>
              </a:rPr>
              <a:t>, sitios web, de </a:t>
            </a:r>
            <a:r>
              <a:rPr lang="en-US" sz="1250" dirty="0" err="1">
                <a:solidFill>
                  <a:srgbClr val="6B5B8C"/>
                </a:solidFill>
                <a:latin typeface="Calibri" pitchFamily="34" charset="0"/>
                <a:ea typeface="Calibri" pitchFamily="34" charset="-122"/>
                <a:cs typeface="Calibri" pitchFamily="34" charset="-120"/>
              </a:rPr>
              <a:t>manera</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gratuita</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Así</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cuando</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agotes</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una</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tenés</a:t>
            </a:r>
            <a:r>
              <a:rPr lang="en-US" sz="1250" dirty="0">
                <a:solidFill>
                  <a:srgbClr val="6B5B8C"/>
                </a:solidFill>
                <a:latin typeface="Calibri" pitchFamily="34" charset="0"/>
                <a:ea typeface="Calibri" pitchFamily="34" charset="-122"/>
                <a:cs typeface="Calibri" pitchFamily="34" charset="-120"/>
              </a:rPr>
              <a:t> </a:t>
            </a:r>
            <a:r>
              <a:rPr lang="en-US" sz="1250" dirty="0" err="1">
                <a:solidFill>
                  <a:srgbClr val="6B5B8C"/>
                </a:solidFill>
                <a:latin typeface="Calibri" pitchFamily="34" charset="0"/>
                <a:ea typeface="Calibri" pitchFamily="34" charset="-122"/>
                <a:cs typeface="Calibri" pitchFamily="34" charset="-120"/>
              </a:rPr>
              <a:t>otra</a:t>
            </a:r>
            <a:r>
              <a:rPr lang="en-US" sz="1250" dirty="0">
                <a:solidFill>
                  <a:srgbClr val="6B5B8C"/>
                </a:solidFill>
                <a:latin typeface="Calibri" pitchFamily="34" charset="0"/>
                <a:ea typeface="Calibri" pitchFamily="34" charset="-122"/>
                <a:cs typeface="Calibri" pitchFamily="34" charset="-120"/>
              </a:rPr>
              <a:t>.</a:t>
            </a:r>
            <a:endParaRPr lang="en-US" sz="1250" dirty="0"/>
          </a:p>
        </p:txBody>
      </p:sp>
      <p:sp>
        <p:nvSpPr>
          <p:cNvPr id="24" name="Text 18">
            <a:extLst>
              <a:ext uri="{FF2B5EF4-FFF2-40B4-BE49-F238E27FC236}">
                <a16:creationId xmlns:a16="http://schemas.microsoft.com/office/drawing/2014/main" id="{E1105457-FDEC-B315-620B-A860756DCB0C}"/>
              </a:ext>
            </a:extLst>
          </p:cNvPr>
          <p:cNvSpPr txBox="1"/>
          <p:nvPr/>
        </p:nvSpPr>
        <p:spPr>
          <a:xfrm>
            <a:off x="457200" y="4434840"/>
            <a:ext cx="8229600" cy="274320"/>
          </a:xfrm>
          <a:prstGeom prst="rect">
            <a:avLst/>
          </a:prstGeom>
          <a:noFill/>
          <a:ln/>
        </p:spPr>
        <p:txBody>
          <a:bodyPr wrap="square" lIns="0" tIns="0" rIns="0" bIns="0" rtlCol="0" anchor="t"/>
          <a:lstStyle/>
          <a:p>
            <a:pPr marL="0" indent="0">
              <a:buNone/>
            </a:pPr>
            <a:r>
              <a:rPr lang="en-US" sz="1100" i="1" dirty="0">
                <a:solidFill>
                  <a:srgbClr val="6B5B8C"/>
                </a:solidFill>
                <a:latin typeface="Calibri" pitchFamily="34" charset="0"/>
                <a:ea typeface="Calibri" pitchFamily="34" charset="-122"/>
                <a:cs typeface="Calibri" pitchFamily="34" charset="-120"/>
              </a:rPr>
              <a:t>*</a:t>
            </a:r>
            <a:r>
              <a:rPr lang="en-US" sz="1100" i="1" dirty="0" err="1">
                <a:solidFill>
                  <a:srgbClr val="6B5B8C"/>
                </a:solidFill>
                <a:latin typeface="Calibri" pitchFamily="34" charset="0"/>
                <a:ea typeface="Calibri" pitchFamily="34" charset="-122"/>
                <a:cs typeface="Calibri" pitchFamily="34" charset="-120"/>
              </a:rPr>
              <a:t>Orientado</a:t>
            </a:r>
            <a:r>
              <a:rPr lang="en-US" sz="1100" i="1" dirty="0">
                <a:solidFill>
                  <a:srgbClr val="6B5B8C"/>
                </a:solidFill>
                <a:latin typeface="Calibri" pitchFamily="34" charset="0"/>
                <a:ea typeface="Calibri" pitchFamily="34" charset="-122"/>
                <a:cs typeface="Calibri" pitchFamily="34" charset="-120"/>
              </a:rPr>
              <a:t> a Negocios de </a:t>
            </a:r>
            <a:r>
              <a:rPr lang="en-US" sz="1100" i="1" dirty="0" err="1">
                <a:solidFill>
                  <a:srgbClr val="6B5B8C"/>
                </a:solidFill>
                <a:latin typeface="Calibri" pitchFamily="34" charset="0"/>
                <a:ea typeface="Calibri" pitchFamily="34" charset="-122"/>
                <a:cs typeface="Calibri" pitchFamily="34" charset="-120"/>
              </a:rPr>
              <a:t>joyas</a:t>
            </a:r>
            <a:r>
              <a:rPr lang="en-US" sz="1100" i="1" dirty="0">
                <a:solidFill>
                  <a:srgbClr val="6B5B8C"/>
                </a:solidFill>
                <a:latin typeface="Calibri" pitchFamily="34" charset="0"/>
                <a:ea typeface="Calibri" pitchFamily="34" charset="-122"/>
                <a:cs typeface="Calibri" pitchFamily="34" charset="-120"/>
              </a:rPr>
              <a:t> y </a:t>
            </a:r>
            <a:r>
              <a:rPr lang="en-US" sz="1100" i="1" dirty="0" err="1">
                <a:solidFill>
                  <a:srgbClr val="6B5B8C"/>
                </a:solidFill>
                <a:latin typeface="Calibri" pitchFamily="34" charset="0"/>
                <a:ea typeface="Calibri" pitchFamily="34" charset="-122"/>
                <a:cs typeface="Calibri" pitchFamily="34" charset="-120"/>
              </a:rPr>
              <a:t>accesorios</a:t>
            </a:r>
            <a:r>
              <a:rPr lang="en-US" sz="1100" i="1" dirty="0">
                <a:solidFill>
                  <a:srgbClr val="6B5B8C"/>
                </a:solidFill>
                <a:latin typeface="Calibri" pitchFamily="34" charset="0"/>
                <a:ea typeface="Calibri" pitchFamily="34" charset="-122"/>
                <a:cs typeface="Calibri" pitchFamily="34" charset="-120"/>
              </a:rPr>
              <a:t>. Adaptable a </a:t>
            </a:r>
            <a:r>
              <a:rPr lang="en-US" sz="1100" i="1" dirty="0" err="1">
                <a:solidFill>
                  <a:srgbClr val="6B5B8C"/>
                </a:solidFill>
                <a:latin typeface="Calibri" pitchFamily="34" charset="0"/>
                <a:ea typeface="Calibri" pitchFamily="34" charset="-122"/>
                <a:cs typeface="Calibri" pitchFamily="34" charset="-120"/>
              </a:rPr>
              <a:t>otros</a:t>
            </a:r>
            <a:r>
              <a:rPr lang="en-US" sz="1100" i="1" dirty="0">
                <a:solidFill>
                  <a:srgbClr val="6B5B8C"/>
                </a:solidFill>
                <a:latin typeface="Calibri" pitchFamily="34" charset="0"/>
                <a:ea typeface="Calibri" pitchFamily="34" charset="-122"/>
                <a:cs typeface="Calibri" pitchFamily="34" charset="-120"/>
              </a:rPr>
              <a:t> </a:t>
            </a:r>
            <a:r>
              <a:rPr lang="en-US" sz="1100" i="1" dirty="0" err="1">
                <a:solidFill>
                  <a:srgbClr val="6B5B8C"/>
                </a:solidFill>
                <a:latin typeface="Calibri" pitchFamily="34" charset="0"/>
                <a:ea typeface="Calibri" pitchFamily="34" charset="-122"/>
                <a:cs typeface="Calibri" pitchFamily="34" charset="-120"/>
              </a:rPr>
              <a:t>tipos</a:t>
            </a:r>
            <a:r>
              <a:rPr lang="en-US" sz="1100" i="1" dirty="0">
                <a:solidFill>
                  <a:srgbClr val="6B5B8C"/>
                </a:solidFill>
                <a:latin typeface="Calibri" pitchFamily="34" charset="0"/>
                <a:ea typeface="Calibri" pitchFamily="34" charset="-122"/>
                <a:cs typeface="Calibri" pitchFamily="34" charset="-120"/>
              </a:rPr>
              <a:t> de </a:t>
            </a:r>
            <a:r>
              <a:rPr lang="en-US" sz="1100" i="1" dirty="0" err="1">
                <a:solidFill>
                  <a:srgbClr val="6B5B8C"/>
                </a:solidFill>
                <a:latin typeface="Calibri" pitchFamily="34" charset="0"/>
                <a:ea typeface="Calibri" pitchFamily="34" charset="-122"/>
                <a:cs typeface="Calibri" pitchFamily="34" charset="-120"/>
              </a:rPr>
              <a:t>emprendimientos</a:t>
            </a:r>
            <a:r>
              <a:rPr lang="en-US" sz="1100" i="1" dirty="0">
                <a:solidFill>
                  <a:srgbClr val="6B5B8C"/>
                </a:solidFill>
                <a:latin typeface="Calibri" pitchFamily="34" charset="0"/>
                <a:ea typeface="Calibri" pitchFamily="34" charset="-122"/>
                <a:cs typeface="Calibri" pitchFamily="34" charset="-120"/>
              </a:rPr>
              <a:t>.</a:t>
            </a:r>
            <a:endParaRPr lang="en-US" sz="1100" dirty="0"/>
          </a:p>
        </p:txBody>
      </p:sp>
      <p:pic>
        <p:nvPicPr>
          <p:cNvPr id="26" name="Imagen 25">
            <a:extLst>
              <a:ext uri="{FF2B5EF4-FFF2-40B4-BE49-F238E27FC236}">
                <a16:creationId xmlns:a16="http://schemas.microsoft.com/office/drawing/2014/main" id="{E9BB39A9-95CD-9489-3D58-578F6B3C3927}"/>
              </a:ext>
            </a:extLst>
          </p:cNvPr>
          <p:cNvPicPr>
            <a:picLocks noChangeAspect="1"/>
          </p:cNvPicPr>
          <p:nvPr/>
        </p:nvPicPr>
        <p:blipFill>
          <a:blip r:embed="rId7"/>
          <a:stretch>
            <a:fillRect/>
          </a:stretch>
        </p:blipFill>
        <p:spPr>
          <a:xfrm>
            <a:off x="8120328" y="115439"/>
            <a:ext cx="841691" cy="311661"/>
          </a:xfrm>
          <a:prstGeom prst="rect">
            <a:avLst/>
          </a:prstGeom>
        </p:spPr>
      </p:pic>
    </p:spTree>
    <p:extLst>
      <p:ext uri="{BB962C8B-B14F-4D97-AF65-F5344CB8AC3E}">
        <p14:creationId xmlns:p14="http://schemas.microsoft.com/office/powerpoint/2010/main" val="3534638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TotalTime>
  <Words>2891</Words>
  <Application>Microsoft Office PowerPoint</Application>
  <PresentationFormat>Presentación en pantalla (16:9)</PresentationFormat>
  <Paragraphs>233</Paragraphs>
  <Slides>17</Slides>
  <Notes>17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Calibri</vt:lpstr>
      <vt:lpstr>Cambria</vt:lpstr>
      <vt:lpstr>Courier New</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no es preguntarle, es delegarle trabajo</dc:title>
  <dc:subject>PptxGenJS Presentation</dc:subject>
  <dc:creator>PptxGenJS</dc:creator>
  <cp:lastModifiedBy>Nacho VM</cp:lastModifiedBy>
  <cp:revision>6</cp:revision>
  <dcterms:created xsi:type="dcterms:W3CDTF">2026-09-20T00:06:36Z</dcterms:created>
  <dcterms:modified xsi:type="dcterms:W3CDTF">2026-09-22T17:57:27Z</dcterms:modified>
</cp:coreProperties>
</file>